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</p:sldMasterIdLst>
  <p:notesMasterIdLst>
    <p:notesMasterId r:id="rId98"/>
  </p:notesMasterIdLst>
  <p:sldIdLst>
    <p:sldId id="256" r:id="rId15"/>
    <p:sldId id="257" r:id="rId16"/>
    <p:sldId id="258" r:id="rId17"/>
    <p:sldId id="304" r:id="rId18"/>
    <p:sldId id="259" r:id="rId19"/>
    <p:sldId id="266" r:id="rId20"/>
    <p:sldId id="267" r:id="rId21"/>
    <p:sldId id="312" r:id="rId22"/>
    <p:sldId id="313" r:id="rId23"/>
    <p:sldId id="314" r:id="rId24"/>
    <p:sldId id="316" r:id="rId25"/>
    <p:sldId id="315" r:id="rId26"/>
    <p:sldId id="268" r:id="rId27"/>
    <p:sldId id="270" r:id="rId28"/>
    <p:sldId id="271" r:id="rId29"/>
    <p:sldId id="269" r:id="rId30"/>
    <p:sldId id="260" r:id="rId31"/>
    <p:sldId id="305" r:id="rId32"/>
    <p:sldId id="306" r:id="rId33"/>
    <p:sldId id="307" r:id="rId34"/>
    <p:sldId id="308" r:id="rId35"/>
    <p:sldId id="272" r:id="rId36"/>
    <p:sldId id="296" r:id="rId37"/>
    <p:sldId id="273" r:id="rId38"/>
    <p:sldId id="274" r:id="rId39"/>
    <p:sldId id="298" r:id="rId40"/>
    <p:sldId id="275" r:id="rId41"/>
    <p:sldId id="297" r:id="rId42"/>
    <p:sldId id="299" r:id="rId43"/>
    <p:sldId id="261" r:id="rId44"/>
    <p:sldId id="309" r:id="rId45"/>
    <p:sldId id="276" r:id="rId46"/>
    <p:sldId id="277" r:id="rId47"/>
    <p:sldId id="278" r:id="rId48"/>
    <p:sldId id="279" r:id="rId49"/>
    <p:sldId id="300" r:id="rId50"/>
    <p:sldId id="262" r:id="rId51"/>
    <p:sldId id="310" r:id="rId52"/>
    <p:sldId id="280" r:id="rId53"/>
    <p:sldId id="282" r:id="rId54"/>
    <p:sldId id="283" r:id="rId55"/>
    <p:sldId id="301" r:id="rId56"/>
    <p:sldId id="302" r:id="rId57"/>
    <p:sldId id="263" r:id="rId58"/>
    <p:sldId id="284" r:id="rId59"/>
    <p:sldId id="285" r:id="rId60"/>
    <p:sldId id="286" r:id="rId61"/>
    <p:sldId id="287" r:id="rId62"/>
    <p:sldId id="264" r:id="rId63"/>
    <p:sldId id="288" r:id="rId64"/>
    <p:sldId id="289" r:id="rId65"/>
    <p:sldId id="290" r:id="rId66"/>
    <p:sldId id="291" r:id="rId67"/>
    <p:sldId id="303" r:id="rId68"/>
    <p:sldId id="265" r:id="rId69"/>
    <p:sldId id="311" r:id="rId70"/>
    <p:sldId id="292" r:id="rId71"/>
    <p:sldId id="293" r:id="rId72"/>
    <p:sldId id="294" r:id="rId73"/>
    <p:sldId id="295" r:id="rId74"/>
    <p:sldId id="317" r:id="rId75"/>
    <p:sldId id="318" r:id="rId76"/>
    <p:sldId id="319" r:id="rId77"/>
    <p:sldId id="320" r:id="rId78"/>
    <p:sldId id="321" r:id="rId79"/>
    <p:sldId id="322" r:id="rId80"/>
    <p:sldId id="323" r:id="rId81"/>
    <p:sldId id="324" r:id="rId82"/>
    <p:sldId id="325" r:id="rId83"/>
    <p:sldId id="326" r:id="rId84"/>
    <p:sldId id="327" r:id="rId85"/>
    <p:sldId id="328" r:id="rId86"/>
    <p:sldId id="329" r:id="rId87"/>
    <p:sldId id="330" r:id="rId88"/>
    <p:sldId id="331" r:id="rId89"/>
    <p:sldId id="332" r:id="rId90"/>
    <p:sldId id="333" r:id="rId91"/>
    <p:sldId id="334" r:id="rId92"/>
    <p:sldId id="335" r:id="rId93"/>
    <p:sldId id="336" r:id="rId94"/>
    <p:sldId id="337" r:id="rId95"/>
    <p:sldId id="338" r:id="rId96"/>
    <p:sldId id="339" r:id="rId9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2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6" Type="http://schemas.openxmlformats.org/officeDocument/2006/relationships/slide" Target="slides/slide62.xml"/><Relationship Id="rId84" Type="http://schemas.openxmlformats.org/officeDocument/2006/relationships/slide" Target="slides/slide70.xml"/><Relationship Id="rId89" Type="http://schemas.openxmlformats.org/officeDocument/2006/relationships/slide" Target="slides/slide75.xml"/><Relationship Id="rId97" Type="http://schemas.openxmlformats.org/officeDocument/2006/relationships/slide" Target="slides/slide83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7.xml"/><Relationship Id="rId92" Type="http://schemas.openxmlformats.org/officeDocument/2006/relationships/slide" Target="slides/slide7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74" Type="http://schemas.openxmlformats.org/officeDocument/2006/relationships/slide" Target="slides/slide60.xml"/><Relationship Id="rId79" Type="http://schemas.openxmlformats.org/officeDocument/2006/relationships/slide" Target="slides/slide65.xml"/><Relationship Id="rId87" Type="http://schemas.openxmlformats.org/officeDocument/2006/relationships/slide" Target="slides/slide73.xml"/><Relationship Id="rId10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7.xml"/><Relationship Id="rId82" Type="http://schemas.openxmlformats.org/officeDocument/2006/relationships/slide" Target="slides/slide68.xml"/><Relationship Id="rId90" Type="http://schemas.openxmlformats.org/officeDocument/2006/relationships/slide" Target="slides/slide76.xml"/><Relationship Id="rId95" Type="http://schemas.openxmlformats.org/officeDocument/2006/relationships/slide" Target="slides/slide81.xml"/><Relationship Id="rId19" Type="http://schemas.openxmlformats.org/officeDocument/2006/relationships/slide" Target="slides/slide5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slide" Target="slides/slide55.xml"/><Relationship Id="rId77" Type="http://schemas.openxmlformats.org/officeDocument/2006/relationships/slide" Target="slides/slide63.xml"/><Relationship Id="rId100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slide" Target="slides/slide58.xml"/><Relationship Id="rId80" Type="http://schemas.openxmlformats.org/officeDocument/2006/relationships/slide" Target="slides/slide66.xml"/><Relationship Id="rId85" Type="http://schemas.openxmlformats.org/officeDocument/2006/relationships/slide" Target="slides/slide71.xml"/><Relationship Id="rId93" Type="http://schemas.openxmlformats.org/officeDocument/2006/relationships/slide" Target="slides/slide79.xml"/><Relationship Id="rId9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slide" Target="slides/slide56.xml"/><Relationship Id="rId75" Type="http://schemas.openxmlformats.org/officeDocument/2006/relationships/slide" Target="slides/slide61.xml"/><Relationship Id="rId83" Type="http://schemas.openxmlformats.org/officeDocument/2006/relationships/slide" Target="slides/slide69.xml"/><Relationship Id="rId88" Type="http://schemas.openxmlformats.org/officeDocument/2006/relationships/slide" Target="slides/slide74.xml"/><Relationship Id="rId91" Type="http://schemas.openxmlformats.org/officeDocument/2006/relationships/slide" Target="slides/slide77.xml"/><Relationship Id="rId96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slide" Target="slides/slide59.xml"/><Relationship Id="rId78" Type="http://schemas.openxmlformats.org/officeDocument/2006/relationships/slide" Target="slides/slide64.xml"/><Relationship Id="rId81" Type="http://schemas.openxmlformats.org/officeDocument/2006/relationships/slide" Target="slides/slide67.xml"/><Relationship Id="rId86" Type="http://schemas.openxmlformats.org/officeDocument/2006/relationships/slide" Target="slides/slide72.xml"/><Relationship Id="rId94" Type="http://schemas.openxmlformats.org/officeDocument/2006/relationships/slide" Target="slides/slide80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39" Type="http://schemas.openxmlformats.org/officeDocument/2006/relationships/slide" Target="slides/slide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0AAAC-A17F-4695-AF99-D505F073953D}" type="datetimeFigureOut">
              <a:rPr lang="th-TH" smtClean="0"/>
              <a:t>03/08/65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F7A34-2054-4EC8-A4F4-756D23B2F892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45243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89EFE-14E0-478A-A2EC-66812D1015B5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84835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31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72882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1203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2045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86733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68606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546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42352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*</a:t>
            </a:r>
          </a:p>
        </p:txBody>
      </p:sp>
      <p:sp>
        <p:nvSpPr>
          <p:cNvPr id="145411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07/16/96</a:t>
            </a:r>
          </a:p>
        </p:txBody>
      </p:sp>
      <p:sp>
        <p:nvSpPr>
          <p:cNvPr id="145412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*</a:t>
            </a:r>
          </a:p>
        </p:txBody>
      </p:sp>
      <p:sp>
        <p:nvSpPr>
          <p:cNvPr id="14541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##</a:t>
            </a: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307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92978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 txBox="1">
            <a:spLocks noGrp="1"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*</a:t>
            </a:r>
          </a:p>
        </p:txBody>
      </p:sp>
      <p:sp>
        <p:nvSpPr>
          <p:cNvPr id="147459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07/16/96</a:t>
            </a:r>
          </a:p>
        </p:txBody>
      </p:sp>
      <p:sp>
        <p:nvSpPr>
          <p:cNvPr id="147460" name="Rectangle 6"/>
          <p:cNvSpPr txBox="1">
            <a:spLocks noGrp="1"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*</a:t>
            </a:r>
          </a:p>
        </p:txBody>
      </p:sp>
      <p:sp>
        <p:nvSpPr>
          <p:cNvPr id="14746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ngsana New" panose="02020603050405020304" pitchFamily="18" charset="-34"/>
              </a:rPr>
              <a:t>##</a:t>
            </a:r>
          </a:p>
        </p:txBody>
      </p:sp>
      <p:sp>
        <p:nvSpPr>
          <p:cNvPr id="147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74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30788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th-TH" altLang="en-US" smtClean="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5711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>
              <a:ea typeface="Cordia New" panose="020B0304020202020204" pitchFamily="34" charset="-34"/>
            </a:endParaRPr>
          </a:p>
        </p:txBody>
      </p:sp>
      <p:sp>
        <p:nvSpPr>
          <p:cNvPr id="44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A34B51-4E30-4944-93DE-961889AC53E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975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>
              <a:ea typeface="Cordia New" panose="020B0304020202020204" pitchFamily="34" charset="-34"/>
            </a:endParaRPr>
          </a:p>
        </p:txBody>
      </p:sp>
      <p:sp>
        <p:nvSpPr>
          <p:cNvPr id="44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150A4-4B70-4CAD-A6CA-22D108BCC71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0197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th-TH" smtClean="0"/>
          </a:p>
        </p:txBody>
      </p:sp>
      <p:sp>
        <p:nvSpPr>
          <p:cNvPr id="4915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hangingPunct="1"/>
            <a:fld id="{FC491E82-4583-4412-8689-E326D22BA4D7}" type="slidenum">
              <a:rPr lang="en-US" altLang="th-TH" sz="1200"/>
              <a:pPr eaLnBrk="1" hangingPunct="1"/>
              <a:t>23</a:t>
            </a:fld>
            <a:endParaRPr lang="en-US" altLang="th-TH" sz="1200"/>
          </a:p>
        </p:txBody>
      </p:sp>
    </p:spTree>
    <p:extLst>
      <p:ext uri="{BB962C8B-B14F-4D97-AF65-F5344CB8AC3E}">
        <p14:creationId xmlns:p14="http://schemas.microsoft.com/office/powerpoint/2010/main" val="959753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/>
          </a:p>
        </p:txBody>
      </p:sp>
      <p:sp>
        <p:nvSpPr>
          <p:cNvPr id="52228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8B7B753-D40A-48DE-AE69-934F8673D0A0}" type="slidenum">
              <a:rPr lang="en-US" altLang="th-TH" sz="1200">
                <a:latin typeface="Calibri" panose="020F0502020204030204" pitchFamily="34" charset="0"/>
              </a:rPr>
              <a:pPr eaLnBrk="1" hangingPunct="1"/>
              <a:t>28</a:t>
            </a:fld>
            <a:endParaRPr lang="en-US" altLang="th-TH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661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>
              <a:ea typeface="Cordia New" panose="020B0304020202020204" pitchFamily="34" charset="-34"/>
            </a:endParaRPr>
          </a:p>
        </p:txBody>
      </p:sp>
      <p:sp>
        <p:nvSpPr>
          <p:cNvPr id="44036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733744-B070-42DC-9C51-3C9B3697700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052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h-TH" altLang="th-TH" smtClean="0">
              <a:ea typeface="Cordia New" panose="020B0304020202020204" pitchFamily="34" charset="-34"/>
            </a:endParaRPr>
          </a:p>
        </p:txBody>
      </p:sp>
      <p:sp>
        <p:nvSpPr>
          <p:cNvPr id="45060" name="ตัวยึดหมายเลขภาพนิ่ง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594118-0BC8-424B-B9BF-F9BB1C5FA5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7607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43" tIns="45421" rIns="90843" bIns="45421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lang="th-TH" altLang="en-US" b="1" smtClean="0">
                <a:ea typeface="Angsana New" panose="02020603050405020304" pitchFamily="18" charset="-34"/>
                <a:cs typeface="Angsana New" panose="02020603050405020304" pitchFamily="18" charset="-34"/>
              </a:rPr>
              <a:t>ความเป็นมา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สนธิสัญญาว่าด้วยความร่วมมือด้านสิทธิบัตร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(Patent Cooperation Treaty)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 หรือที่เรียกกันทั่วไปว่า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PCT 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เป็นสนธิสัญญาที่มีการลงนามรับรองเมื่อปี ค.ศ. 1970 (พ.ศ. 2513) ณ กรุงวอชิงตัน ประเทศสหรัฐอเมริกา โดยเริ่มรับคำขอมาตั้งแต่ปี ค.ศ. 1978 (หรือ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31 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ปีที่แล้ว)โดยขณะนั้นมีประเทศภาคีเพียง 8 ประเทศ ปัจจุบันมีประเทศสมาชิกทั้งสิ้น 1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41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 ประเทศ โดยประเทศสมาชิกอาเซียนก็เป็นภาคีแล้วเกือบทั้งหมด ยกเว้น กัมพูชา บรูไน พม่า และไทย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ประเทศการเข้าเป็นภาคีสนธิสัญญา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PCT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 จะต้องเป็นภาคีของ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Paris Convention 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เสียก่อน จึงจะสามารถยื่นภาคยานุวัตรสารต่อองค์การทรัพย์สินทางปัญญา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WIPO 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เพื่อสมัครเข้าเป็นภาคี </a:t>
            </a:r>
            <a:r>
              <a:rPr lang="en-US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PCT </a:t>
            </a:r>
            <a:r>
              <a:rPr lang="th-TH" altLang="en-US" smtClean="0">
                <a:ea typeface="Angsana New" panose="02020603050405020304" pitchFamily="18" charset="-34"/>
                <a:cs typeface="Angsana New" panose="02020603050405020304" pitchFamily="18" charset="-34"/>
              </a:rPr>
              <a:t>ได้</a:t>
            </a:r>
          </a:p>
          <a:p>
            <a:pPr marL="342900" indent="-342900"/>
            <a:endParaRPr lang="th-TH" altLang="en-US" smtClean="0">
              <a:ea typeface="Cordia New" panose="020B0304020202020204" pitchFamily="34" charset="-34"/>
            </a:endParaRPr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3" tIns="45421" rIns="90843" bIns="45421" anchor="b"/>
          <a:lstStyle>
            <a:lvl1pPr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805EDA47-8314-42C8-ABB8-69E4349CFE69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65</a:t>
            </a:fld>
            <a:endParaRPr kumimoji="1" lang="th-TH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648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 txBox="1">
            <a:spLocks noGrp="1" noChangeArrowheads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43" tIns="45421" rIns="90843" bIns="45421" anchor="b"/>
          <a:lstStyle>
            <a:lvl1pPr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8050">
              <a:spcBef>
                <a:spcPct val="3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0805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fld id="{F19BD30D-7C37-4873-911A-764DA42FA77E}" type="slidenum">
              <a:rPr kumimoji="1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 marL="0" marR="0" lvl="0" indent="0" algn="r" defTabSz="90805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  <a:defRPr/>
              </a:pPr>
              <a:t>67</a:t>
            </a:fld>
            <a:endParaRPr kumimoji="1" lang="th-TH" alt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100763" cy="34321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843" tIns="45421" rIns="90843" bIns="45421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lnSpc>
                <a:spcPct val="80000"/>
              </a:lnSpc>
            </a:pPr>
            <a:r>
              <a:rPr lang="th-TH" altLang="en-US" sz="500" b="1" smtClean="0">
                <a:ea typeface="Angsana New" panose="02020603050405020304" pitchFamily="18" charset="-34"/>
                <a:cs typeface="Angsana New" panose="02020603050405020304" pitchFamily="18" charset="-34"/>
              </a:rPr>
              <a:t>หลักการ </a:t>
            </a:r>
            <a:r>
              <a:rPr lang="en-US" altLang="en-US" sz="500" b="1" smtClean="0">
                <a:ea typeface="Angsana New" panose="02020603050405020304" pitchFamily="18" charset="-34"/>
                <a:cs typeface="Angsana New" panose="02020603050405020304" pitchFamily="18" charset="-34"/>
              </a:rPr>
              <a:t>PCT</a:t>
            </a:r>
            <a:endParaRPr lang="th-TH" altLang="en-US" sz="500" b="1" smtClean="0"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สนธิสัญญา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PCT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คือความตกลงระหว่างประเทศที่มีวัตถุประสงค์ในการอำนวยความสะดวกแก่ผู้ที่ต้องการยื่นขอรับความคุ้มครองสิทธิบัตรในหลายประเทศ โดยการทำให้ขั้นตอนการขอรับสิทธิบัตรในต่างประเทศทำได้ง่ายขึ้น มีประสิทธิภาพมากขึ้น และคุ้มค่าทั้งเวลาและค่าใช้จ่าย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เดิมที ผู้ขอจะต้องไปจดทะเบียนในทุกๆ ประเทศที่จะขอรับความคุ้มครอง และต้องดำเนินการตามขั้นตอนที่กำหนดภายใต้กฎหมายภายในของแต่ละประเทศ ซึ่งมีความซ้ำซ้อน ยุ่งยาก และสิ้นเปลืองค่าใช้จ่าย  ดังนั้น จึงได้เกิดแนวคิดที่จะให้เกิดความคุ้มครองการประดิษฐ์อย่างเดียวกันในหลายประเทศด้วยการยื่นคำขอเพียงครั้งเดียว แต่สามารถระบุให้คำขอนั้นมีผลผูกพันไปยังประเทศต่างๆ ได้หลายประเทศตามที่ผู้ขอต้องการ</a:t>
            </a:r>
          </a:p>
          <a:p>
            <a:pPr marL="342900" indent="-342900">
              <a:lnSpc>
                <a:spcPct val="80000"/>
              </a:lnSpc>
              <a:buFontTx/>
              <a:buChar char="•"/>
            </a:pPr>
            <a:endParaRPr lang="th-TH" altLang="en-US" sz="500" smtClean="0"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lnSpc>
                <a:spcPct val="80000"/>
              </a:lnSpc>
            </a:pPr>
            <a:r>
              <a:rPr lang="th-TH" altLang="en-US" sz="500" b="1" smtClean="0">
                <a:ea typeface="Angsana New" panose="02020603050405020304" pitchFamily="18" charset="-34"/>
                <a:cs typeface="Angsana New" panose="02020603050405020304" pitchFamily="18" charset="-34"/>
              </a:rPr>
              <a:t>ประกอบ</a:t>
            </a:r>
            <a:r>
              <a:rPr lang="en-US" altLang="en-US" sz="500" b="1" smtClean="0">
                <a:ea typeface="Angsana New" panose="02020603050405020304" pitchFamily="18" charset="-34"/>
                <a:cs typeface="Angsana New" panose="02020603050405020304" pitchFamily="18" charset="-34"/>
              </a:rPr>
              <a:t> slide</a:t>
            </a:r>
            <a:endParaRPr lang="th-TH" altLang="en-US" sz="500" b="1" smtClean="0"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z="500" b="1" u="sng" smtClean="0">
                <a:ea typeface="Angsana New" panose="02020603050405020304" pitchFamily="18" charset="-34"/>
                <a:cs typeface="Angsana New" panose="02020603050405020304" pitchFamily="18" charset="-34"/>
              </a:rPr>
              <a:t>การยื่นขอรับสิทธิบัตรในต่างประเทศตามระบบปัจจุบัน</a:t>
            </a:r>
          </a:p>
          <a:p>
            <a:pPr marL="1257300" lvl="2" indent="-342900">
              <a:lnSpc>
                <a:spcPct val="80000"/>
              </a:lnSpc>
              <a:buFontTx/>
              <a:buChar char="•"/>
            </a:pP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ปัจจุบัน การขอรับความคุ้มครองสิทธิบัตรถูกจำกัดอยู่ภายใต้หลักดินแดน กล่าวคือ หากผู้ขอรับสิทธิบัตรมีความประสงค์จะขอรับความคุ้มครองในประเทศใด ก็จะต้องยื่นคำขอในประเทศนั้นๆ ทุกประเทศไป โดยหากผู้ขอประสงค์จะ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Claim priority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ตาม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Paris Convention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เพื่อขอนับวันยื่นคำขอย้อนหลังมายังวันที่ยื่นคำขอครั้งแรก จะต้องรีบยื่นขอรับความคุ้มครองในประเทศต่างๆ พร้อมทั้งชำระค่าธรรมเนียม ภายใน 12 เดือน นับแต่ยื่นคำขอครั้งแรก ปัญหาที่เกิดขึ้นก็คือ กระบวนการขั้นตอนการขอรับสิทธิบัตรของคนไทยในต่างประเทศปัจจุบันดำเนินการได้ยากลำบากไม่ว่าจะเป็นเรื่องค่าใช้จ่ายในการยื่นจดสิทธิบัตรค่อนข้างสูง เช่น ค่าใช้จ่ายในการแต่งตั้งตัวแทน มีความเสี่ยงที่สำนักงานสิทธิบัตรในแต่ละประเทศปฏิเสธคำขอรับสิทธิบัตร</a:t>
            </a:r>
          </a:p>
          <a:p>
            <a:pPr marL="1257300" lvl="2" indent="-342900">
              <a:lnSpc>
                <a:spcPct val="80000"/>
              </a:lnSpc>
              <a:buFontTx/>
              <a:buChar char="•"/>
            </a:pP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อีกทั้งขั้นตอนการขอความคุ้มครองการประดิษฐ์ในแต่ละประเทศก็จะมีขั้นตอนต่างๆ ซ้ำซ้อนกันอยู่แล้ว การที่คำขอแยกกันเป็นเอกเทศในแต่ละสำนักงานทำให้ทุกๆ สำนักงานที่ได้รับคำขอมีหน้าที่ต้องดำเนินการเหมือนๆ กันซ้ำซ้อนกัน เช่น การตรวจ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formality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ของคำขอ, การตรวจค้นหางานที่ปรากฏอยู่แล้ว, การประกาศโฆษณา ฯลฯ </a:t>
            </a:r>
          </a:p>
          <a:p>
            <a:pPr marL="1257300" lvl="2" indent="-342900">
              <a:lnSpc>
                <a:spcPct val="80000"/>
              </a:lnSpc>
              <a:buFontTx/>
              <a:buChar char="•"/>
            </a:pP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ดังนั้น เพื่อให้ไม่ต้องเสียเวลาและทรัพยากรบุคคลในการทำงานซ้ำๆกัน จึงเกิดความคิดที่จะรวมเอาขั้นตอนที่เหมือนๆ กัน มารวมอยู่ด้วยกันเป็นขั้นตอนหนึ่งที่เรียกว่า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International Phase 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และให้งานที่สำนักงานแห่งหนึ่งทำ เป็นประโยชน์แก่สำนักงานอื่นๆด้วย </a:t>
            </a:r>
          </a:p>
          <a:p>
            <a:pPr marL="342900" indent="-342900">
              <a:lnSpc>
                <a:spcPct val="80000"/>
              </a:lnSpc>
            </a:pPr>
            <a:endParaRPr lang="en-US" altLang="en-US" sz="500" smtClean="0">
              <a:ea typeface="Angsana New" panose="02020603050405020304" pitchFamily="18" charset="-34"/>
              <a:cs typeface="Angsana New" panose="02020603050405020304" pitchFamily="18" charset="-34"/>
            </a:endParaRPr>
          </a:p>
          <a:p>
            <a:pPr marL="342900" indent="-342900">
              <a:lnSpc>
                <a:spcPct val="80000"/>
              </a:lnSpc>
              <a:buFontTx/>
              <a:buChar char="•"/>
            </a:pPr>
            <a:r>
              <a:rPr lang="th-TH" altLang="en-US" sz="500" b="1" u="sng" smtClean="0">
                <a:ea typeface="Angsana New" panose="02020603050405020304" pitchFamily="18" charset="-34"/>
                <a:cs typeface="Angsana New" panose="02020603050405020304" pitchFamily="18" charset="-34"/>
              </a:rPr>
              <a:t>การยื่นขอรับสิทธิบัตรตามระบบ </a:t>
            </a:r>
            <a:r>
              <a:rPr lang="en-US" altLang="en-US" sz="500" b="1" u="sng" smtClean="0">
                <a:ea typeface="Angsana New" panose="02020603050405020304" pitchFamily="18" charset="-34"/>
                <a:cs typeface="Angsana New" panose="02020603050405020304" pitchFamily="18" charset="-34"/>
              </a:rPr>
              <a:t>PCT</a:t>
            </a:r>
          </a:p>
          <a:p>
            <a:pPr marL="1257300" lvl="2" indent="-342900">
              <a:lnSpc>
                <a:spcPct val="80000"/>
              </a:lnSpc>
              <a:buFontTx/>
              <a:buChar char="•"/>
            </a:pP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PCT 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เป็นความตกลงที่เปิดโอกาสให้สามารถขอรับสิทธิบัตรในต่างประเทศสะดวกขึ้น ขยายระยะเวลาในการตัดสินใจเพื่อขอรับสิทธิบัตรในต่างประเทศออกไป จากเดิมที่ต้องรีบยื่นคำขอในต่างประเทศภายใน 12 เดือน จะขยายออกไปเป็น 30 เดือน โดยเพิ่มขั้นตอนการสืบค้น และตรวจสอบเบื้องต้นระหว่างประเทศ </a:t>
            </a:r>
            <a:r>
              <a:rPr lang="en-US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(International Phase)</a:t>
            </a:r>
            <a:r>
              <a:rPr lang="th-TH" altLang="en-US" sz="500" smtClean="0">
                <a:ea typeface="Angsana New" panose="02020603050405020304" pitchFamily="18" charset="-34"/>
                <a:cs typeface="Angsana New" panose="02020603050405020304" pitchFamily="18" charset="-34"/>
              </a:rPr>
              <a:t> เข้ามา เพื่อให้ผู้ขอสามารถพิจารณาว่าตนมีโอกาสได้รับสิทธิบัตรในต่างประเทศมากน้อยเพียงใด ก่อนเลือกขอรับความคุ้มครองในประเทศต่างๆ พร้อมกับชำระค่าธรรมเนียม และยื่นคำแปลเป็นภาษาที่ประเทศนั้นกำหนดในเดือนที่ 30</a:t>
            </a:r>
          </a:p>
          <a:p>
            <a:pPr marL="342900" indent="-342900">
              <a:lnSpc>
                <a:spcPct val="80000"/>
              </a:lnSpc>
            </a:pPr>
            <a:endParaRPr lang="th-TH" altLang="en-US" sz="500" smtClean="0"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411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Relationship Id="rId4" Type="http://schemas.openxmlformats.org/officeDocument/2006/relationships/image" Target="../media/image3.jpe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3.jpeg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3.jpe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jpe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jpeg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3.jpe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5AB2-06ED-47D3-B66E-1CC401DB1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281F74-BFD8-4A06-9F85-2D1726AE5D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F5EE0-3462-466B-8206-02EE78131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D41C-3FF4-4797-8A12-A9D81FBB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53894-74D0-4679-ABF5-6971886F2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1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720E9-D8BF-474B-9413-3AF0E5D0E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3436DD-C21B-4980-AC34-FF3BDD1ED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786BA-F651-4104-8445-9F63D7EE3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C1BF0-C6AA-42D8-B825-3FE87F87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D746A-6D9B-4632-AD26-EBCBD5D11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500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40D7-5CC3-4E00-B3D5-A6C53A28D28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A8925-7DA6-41F0-B64E-8720237279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50795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7C4A7-3DC7-422C-91FA-33608EAB6D6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96582-1A98-4E4E-AFE3-5B079814D4A8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772252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8700-8CDC-4BEA-A242-22FE5E7082A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17426-C9EF-4DC6-AB5D-47CF313901B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0090956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D94F-BE61-48BA-8B30-30890BB1E4E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1874E-865B-478C-916A-400540D11C1D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638224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9BC40-9B0E-45F7-94F6-218BBA5DA1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2458-51D1-4AEA-AD24-8A979855B099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4795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41A5E-C8C2-4808-9F4F-D0176768D61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881F-8B4A-47FA-97ED-5FD127779E0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514894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0829A-992F-4361-AC48-8F3BE89D5FE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14829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39F4-6FB5-40B0-BDE3-B266A64A4BE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69082-DAD9-409E-B9A9-4528FA6301C3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6567561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F2A56-E18D-4DA3-9D57-51017457354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64C7E-CAC1-40F7-84B6-BBDA7783A89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2588734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E8CA-B32C-4915-92D5-ACE7765F254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14AF-2EE4-4C95-812D-F32D67BD28B0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4678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322992-3BEE-4A81-A852-837260069B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388F72-3BF4-4D34-8AC5-C36C99D97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5A1CD-5267-4B52-A2A6-BB5CD08D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1AE72-C22A-44BC-8547-5053A5EE6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23C99-66DA-4C1E-9EF2-55CF51D8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1481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337C-83F0-482F-A788-E38BD3C8950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E7184-7F76-4887-A64F-7C8A94EC12D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3621532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40D7-5CC3-4E00-B3D5-A6C53A28D28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A8925-7DA6-41F0-B64E-8720237279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45137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7C4A7-3DC7-422C-91FA-33608EAB6D6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96582-1A98-4E4E-AFE3-5B079814D4A8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08159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8700-8CDC-4BEA-A242-22FE5E7082A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17426-C9EF-4DC6-AB5D-47CF313901B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66708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D94F-BE61-48BA-8B30-30890BB1E4E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1874E-865B-478C-916A-400540D11C1D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6701686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9BC40-9B0E-45F7-94F6-218BBA5DA1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2458-51D1-4AEA-AD24-8A979855B099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29093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41A5E-C8C2-4808-9F4F-D0176768D61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881F-8B4A-47FA-97ED-5FD127779E0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345160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0829A-992F-4361-AC48-8F3BE89D5FE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794223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39F4-6FB5-40B0-BDE3-B266A64A4BE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69082-DAD9-409E-B9A9-4528FA6301C3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019268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F2A56-E18D-4DA3-9D57-51017457354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64C7E-CAC1-40F7-84B6-BBDA7783A89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4163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6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7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8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9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10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1800"/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11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12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13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8306A-A0F9-4018-A14C-4149A04CA883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2699463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E8CA-B32C-4915-92D5-ACE7765F254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14AF-2EE4-4C95-812D-F32D67BD28B0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7594124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337C-83F0-482F-A788-E38BD3C8950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E7184-7F76-4887-A64F-7C8A94EC12D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060262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CF3835-B121-4A92-8C6A-6C5980892004}" type="datetime1">
              <a:rPr kumimoji="0" lang="th-TH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726A1A-88EE-459B-A4DF-C72D8F7A9442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250608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2483AF-5FC4-4B4A-A247-CE407BAA2B8C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028843-D76F-40C2-BCC6-C8CB405E57EF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831602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27155-8429-447F-AF02-5B4D3103414D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07C0477-997C-4429-89F1-08D3792F790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3600423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44EE0C-7D1C-430A-8F2A-28F01B2677B7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560F21-EF65-47C1-8384-86F9C61C3E5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592914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EB53B6-C1A0-41A0-BF69-466812D0BDBF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9BC373-3BAE-4C24-BE0D-C764D5560F46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851680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103536-B70C-4CCE-B205-53C3BD7E8845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9F34AF-3A7D-4439-ADFB-65D486FE045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2305238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9EE59A-90BD-4CDC-8AD9-3CB6CE1271E1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B3464-73E0-48EC-853C-5BB71D89FB4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502712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B5B4FE-229F-4D15-9CB5-EE1A0B00D95A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7D3DC-5040-4EA6-8480-F8B7512F4EF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49262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AAC1F-FA50-4A75-8E1F-8BF7FE0DDC42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58889835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07CB76-5B17-4125-BD74-A58278D9B9E0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7E436D-5988-4B37-98CD-82A3475DD0AA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9841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44C0B-A1B5-4F6A-82DB-3ECD1A0870B4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A074C-D5D3-4AF8-A04B-4DA1034E7C3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858647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8B3E4-3AC7-49D6-B9A9-BD477AACA3CF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BBB233-A6B9-4BB7-8930-A7FD3E60453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15893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40D7-5CC3-4E00-B3D5-A6C53A28D28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A8925-7DA6-41F0-B64E-8720237279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4992660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7C4A7-3DC7-422C-91FA-33608EAB6D6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96582-1A98-4E4E-AFE3-5B079814D4A8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756743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8700-8CDC-4BEA-A242-22FE5E7082A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17426-C9EF-4DC6-AB5D-47CF313901B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8919336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D94F-BE61-48BA-8B30-30890BB1E4E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1874E-865B-478C-916A-400540D11C1D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61527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9BC40-9B0E-45F7-94F6-218BBA5DA1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2458-51D1-4AEA-AD24-8A979855B099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0001411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41A5E-C8C2-4808-9F4F-D0176768D61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881F-8B4A-47FA-97ED-5FD127779E0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979546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0829A-992F-4361-AC48-8F3BE89D5FE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8395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5F77-31B9-48C2-9CD4-0CE78846DF7F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5665154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39F4-6FB5-40B0-BDE3-B266A64A4BE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69082-DAD9-409E-B9A9-4528FA6301C3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4022299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F2A56-E18D-4DA3-9D57-51017457354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64C7E-CAC1-40F7-84B6-BBDA7783A89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101663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E8CA-B32C-4915-92D5-ACE7765F254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14AF-2EE4-4C95-812D-F32D67BD28B0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560894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337C-83F0-482F-A788-E38BD3C8950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E7184-7F76-4887-A64F-7C8A94EC12D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8121117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>
            <a:extLst>
              <a:ext uri="{FF2B5EF4-FFF2-40B4-BE49-F238E27FC236}">
                <a16:creationId xmlns:a16="http://schemas.microsoft.com/office/drawing/2014/main" id="{05D17A0B-EEC2-495C-A2F9-038BC61ADA24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Rectangle 78">
            <a:extLst>
              <a:ext uri="{FF2B5EF4-FFF2-40B4-BE49-F238E27FC236}">
                <a16:creationId xmlns:a16="http://schemas.microsoft.com/office/drawing/2014/main" id="{2D5772F9-494B-4C9A-B8EC-B7146DF50DB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7" name="Rectangle 82" descr="a">
            <a:extLst>
              <a:ext uri="{FF2B5EF4-FFF2-40B4-BE49-F238E27FC236}">
                <a16:creationId xmlns:a16="http://schemas.microsoft.com/office/drawing/2014/main" id="{42922934-31BC-4CEB-8A4E-211827AA327E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3">
            <a:extLst>
              <a:ext uri="{FF2B5EF4-FFF2-40B4-BE49-F238E27FC236}">
                <a16:creationId xmlns:a16="http://schemas.microsoft.com/office/drawing/2014/main" id="{146BEBCC-EC7A-4B84-9A07-428FCA53BD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66">
            <a:extLst>
              <a:ext uri="{FF2B5EF4-FFF2-40B4-BE49-F238E27FC236}">
                <a16:creationId xmlns:a16="http://schemas.microsoft.com/office/drawing/2014/main" id="{A62B4201-15AA-4EC5-9D1B-89BF2446FBDC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7">
            <a:extLst>
              <a:ext uri="{FF2B5EF4-FFF2-40B4-BE49-F238E27FC236}">
                <a16:creationId xmlns:a16="http://schemas.microsoft.com/office/drawing/2014/main" id="{B23BF708-BDC4-4E22-A3BE-45D307073D82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11" name="ตัวยึดวันที่ 3">
            <a:extLst>
              <a:ext uri="{FF2B5EF4-FFF2-40B4-BE49-F238E27FC236}">
                <a16:creationId xmlns:a16="http://schemas.microsoft.com/office/drawing/2014/main" id="{394D9B01-611F-4B76-B278-901D01B26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" name="ตัวยึดท้ายกระดาษ 4">
            <a:extLst>
              <a:ext uri="{FF2B5EF4-FFF2-40B4-BE49-F238E27FC236}">
                <a16:creationId xmlns:a16="http://schemas.microsoft.com/office/drawing/2014/main" id="{B8CB7D76-2150-4523-A550-4C1897AAD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" name="ตัวยึดหมายเลขภาพนิ่ง 5">
            <a:extLst>
              <a:ext uri="{FF2B5EF4-FFF2-40B4-BE49-F238E27FC236}">
                <a16:creationId xmlns:a16="http://schemas.microsoft.com/office/drawing/2014/main" id="{E512312B-C4FF-4F09-B5CD-8F58D6762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D3FC91-B430-4E99-9B82-B071E96C5C45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1984011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DA5FB4-6281-4786-BAA1-F33442F08497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80836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648850-B329-4B08-8C74-82761521C8C6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990192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5795C3-6F94-442A-A647-C329DDFA798A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511356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8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C353B5-2B65-405E-9047-CD85082B866C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1449455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AB550F-EE9A-4E9E-8657-D8E0CF4BF372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50220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D4F6F-A6F6-41AF-832C-86B286E5A34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05399710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3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763B03C-8092-4041-A6E8-4AA67CB3DE70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25891241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892857-6951-4713-A75E-EDBA003ABE07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288804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7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23ED76-AC05-4A00-8552-7EB2716295D7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568620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23A4F1-5E32-41C9-BF2C-F805EFA7BC53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7689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9324A-5080-4DD6-85BB-BDE07F54CFDA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022251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9DADBA-4E18-410F-B462-2B77FF8EA8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469425-2B16-4083-9D4D-5D3920542D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331345E-C0C3-4E6A-9DAC-FB07AF1DDB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B84177-6567-48B3-A827-88F4EF324133}" type="slidenum">
              <a:rPr 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h-TH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60317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8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9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0F96FE-EABF-415C-9110-6F251307C2B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724943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4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5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DE607-7E2D-46F2-99D9-929E36C804D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727080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3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4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6A5390-66E6-4C72-81B2-FE3CF61EA31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3137846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9B589B-8054-4AF0-AACE-50968141BE5B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61023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63498-D000-4847-BF4A-1D0FB79DB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6EFE-619E-45E2-8224-B4351F538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06AC7-E576-44CB-8416-9FC500964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B341CA-9D63-4781-B8FC-BA94868CE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3CF23-A2E9-43D8-ACDB-F397FD452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346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6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7682B-277E-4661-8A8F-2A9AFFE18C0E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1575200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C1C52-B751-4848-A8DD-9DD4CD4D90BD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28456093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2E58C-C182-45EA-89F1-8E660D1F8036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36360494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818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5188074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3679374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31785634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140227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9033127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542542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EA2E-5374-46AC-B59A-DA5220D3B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AA69B-A3C9-444A-904D-FBF222F72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263386-5065-462C-9156-943CCC98A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D0BCA-D801-462B-B8D9-94D0D89FC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40F1DC-342F-4687-B306-FD7A7B8C4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60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0392759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03391052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66229452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1617240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6740D7-5CC3-4E00-B3D5-A6C53A28D283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0A8925-7DA6-41F0-B64E-87202372795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024009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B7C4A7-3DC7-422C-91FA-33608EAB6D68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96582-1A98-4E4E-AFE3-5B079814D4A8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99225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538700-8CDC-4BEA-A242-22FE5E7082A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717426-C9EF-4DC6-AB5D-47CF313901B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77452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2CD94F-BE61-48BA-8B30-30890BB1E4E7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F1874E-865B-478C-916A-400540D11C1D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73040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B9BC40-9B0E-45F7-94F6-218BBA5DA174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262458-51D1-4AEA-AD24-8A979855B099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65079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941A5E-C8C2-4808-9F4F-D0176768D61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21881F-8B4A-47FA-97ED-5FD127779E0C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1952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FCE56-38EB-4C1D-BAB4-000D6AB35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15EF1-1DB2-4730-AEAB-3CCF7DB1C8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FFC1A-DFBA-46CF-A74A-F7F982811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D0012F-AC11-485F-A85E-A2428758D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6C19B9-AA99-42F0-8234-CE58BA933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9F4A73-D47D-47E7-BD23-6151412B2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619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C0829A-992F-4361-AC48-8F3BE89D5FEB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387242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6939F4-6FB5-40B0-BDE3-B266A64A4BE9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969082-DAD9-409E-B9A9-4528FA6301C3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14086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2F2A56-E18D-4DA3-9D57-51017457354D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564C7E-CAC1-40F7-84B6-BBDA7783A891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1522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A4E8CA-B32C-4915-92D5-ACE7765F254E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61514AF-2EE4-4C95-812D-F32D67BD28B0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26062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87337C-83F0-482F-A788-E38BD3C8950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7E7184-7F76-4887-A64F-7C8A94EC12D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23773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38796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88983041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48487279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7096265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0087670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AE9AE-D562-47D7-9596-90A376819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283C6-7954-4C47-82ED-84CEE845D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68808F-307B-4E5E-88D0-AAE648E8AD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5F8E3E-AB05-4B58-8EE5-AB0F090981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56E77F-920A-42DB-BCD0-3BFC1E8162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E7C45-2E5E-4150-98A0-7BF0958C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3F3675-3A02-4872-87EA-325C938FC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09267F-10F3-4829-B049-8CF43F5FC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4408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4006423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6470205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267324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5394756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4141365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57121883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419758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2194028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683329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948519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A13259-11EC-464C-AE53-F1ED3FFF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712272-E09C-4C84-B7D9-84393159A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223724-743E-4AB5-9B4A-AFF4DF9E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06C7A3-AC94-4D55-82C9-87A8CEDF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866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84855270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9803883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402273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3338901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75025739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7416356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172879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187941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0001817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9418919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E0BAC2-D5C3-42B8-B0D7-BE96EB5F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B003D4-BE9F-4370-BE60-2C9159B5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C3BD0-4D69-4205-9CB8-80933E24B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56532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8678343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4741091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536944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0291477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1821381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38629584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283295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5875930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140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79341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EF5FB-FB4A-463C-A855-468D4A3A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BAC253-F605-406C-BB88-ECB6DFEF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D361F7-0B20-4597-81DF-64B5948CF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2A9299-1BD1-456B-939C-9516ED0EF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9B6663-494F-41C8-ABBE-4B03258F4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61E4-C691-4983-99F3-9776FE17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5050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645276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2289555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9491107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4089019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93336684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31397271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4977798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5062340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33186288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3" descr="12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84" y="5791200"/>
            <a:ext cx="1962149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5"/>
          <p:cNvSpPr>
            <a:spLocks noChangeArrowheads="1"/>
          </p:cNvSpPr>
          <p:nvPr userDrawn="1"/>
        </p:nvSpPr>
        <p:spPr bwMode="gray">
          <a:xfrm>
            <a:off x="0" y="0"/>
            <a:ext cx="2946400" cy="312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Text Box 64"/>
          <p:cNvSpPr txBox="1">
            <a:spLocks noChangeArrowheads="1"/>
          </p:cNvSpPr>
          <p:nvPr/>
        </p:nvSpPr>
        <p:spPr bwMode="auto">
          <a:xfrm>
            <a:off x="304800" y="2514601"/>
            <a:ext cx="2540000" cy="5191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7" name="Rectangle 78"/>
          <p:cNvSpPr>
            <a:spLocks noChangeArrowheads="1"/>
          </p:cNvSpPr>
          <p:nvPr userDrawn="1"/>
        </p:nvSpPr>
        <p:spPr bwMode="gray">
          <a:xfrm>
            <a:off x="6159501" y="0"/>
            <a:ext cx="2984500" cy="3124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8" name="Rectangle 82" descr="a"/>
          <p:cNvSpPr>
            <a:spLocks noChangeArrowheads="1"/>
          </p:cNvSpPr>
          <p:nvPr userDrawn="1"/>
        </p:nvSpPr>
        <p:spPr bwMode="gray">
          <a:xfrm>
            <a:off x="3022601" y="0"/>
            <a:ext cx="3060700" cy="31242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9" name="Rectangle 83"/>
          <p:cNvSpPr>
            <a:spLocks noChangeArrowheads="1"/>
          </p:cNvSpPr>
          <p:nvPr userDrawn="1"/>
        </p:nvSpPr>
        <p:spPr bwMode="gray">
          <a:xfrm>
            <a:off x="9207501" y="0"/>
            <a:ext cx="2984500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" name="Rectangle 66"/>
          <p:cNvSpPr>
            <a:spLocks noChangeArrowheads="1"/>
          </p:cNvSpPr>
          <p:nvPr userDrawn="1"/>
        </p:nvSpPr>
        <p:spPr bwMode="gray">
          <a:xfrm>
            <a:off x="3048000" y="3124200"/>
            <a:ext cx="9144000" cy="609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1" name="Rectangle 67"/>
          <p:cNvSpPr>
            <a:spLocks noChangeArrowheads="1"/>
          </p:cNvSpPr>
          <p:nvPr userDrawn="1"/>
        </p:nvSpPr>
        <p:spPr bwMode="gray">
          <a:xfrm>
            <a:off x="0" y="3124200"/>
            <a:ext cx="12192000" cy="1524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54400" y="5943600"/>
            <a:ext cx="6604000" cy="5334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1" y="3048000"/>
            <a:ext cx="8834967" cy="762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en-US"/>
          </a:p>
        </p:txBody>
      </p:sp>
      <p:sp>
        <p:nvSpPr>
          <p:cNvPr id="12" name="Rectangle 7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564313"/>
            <a:ext cx="2844800" cy="157162"/>
          </a:xfrm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3" name="Rectangle 7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550025"/>
            <a:ext cx="3860800" cy="171450"/>
          </a:xfrm>
        </p:spPr>
        <p:txBody>
          <a:bodyPr/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ectangle 7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535739"/>
            <a:ext cx="2844800" cy="185737"/>
          </a:xfrm>
        </p:spPr>
        <p:txBody>
          <a:bodyPr/>
          <a:lstStyle>
            <a:lvl1pPr algn="r">
              <a:defRPr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30271A-C52D-4CEC-A288-9E675DEAA096}" type="slidenum">
              <a:rPr lang="en-US" smtClean="0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4612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CB04-DB5B-48ED-B1B5-80053CEF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F0D5F-0AEB-4D59-9B88-27BCB44457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C294A-ED29-47F9-9A1D-FDC61A984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0A4820-2519-4469-91AC-F8E6791C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AAAA84-917C-402F-A7B6-3485D721C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338A39-DA40-40A7-AE54-1FEA9CE8A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828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0A7C53C-70F9-40D9-9C28-77649263CCB4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0574723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D438F5-4820-4F4B-86A3-843E07833413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5014648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609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197600" y="1371600"/>
            <a:ext cx="53848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6CA8AE-828B-4DBF-A38E-22F4DB74A0BF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37615196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ท้ายกระดาษ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ตัวยึดหมายเลขภาพนิ่ง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CC79B1-323D-4343-B842-3C9A568D8971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9" name="ตัวยึดวันที่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9638075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1EEE98-E49B-4609-AC6E-90A4974F9259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154156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ท้ายกระดาษ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ตัวยึดหมายเลขภาพนิ่ง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32316C-962F-412D-B099-3E8CC17F40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17334331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1BBA8F3-EF9E-479B-A8A4-BC582BCA6C95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4800704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th-TH" noProof="0" smtClean="0"/>
              <a:t>คลิกไอคอนเพื่อเพิ่มรูปภาพ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1EB6B1-3D22-4EBE-BE6A-36C8C7E8B81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78702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321C7B-C9EA-440F-8465-413849D6ED8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29452253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991600" y="731838"/>
            <a:ext cx="2794000" cy="559276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731838"/>
            <a:ext cx="8178800" cy="559276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B76AEF-ED4A-4012-9D9C-8DC742C296F0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ตัวยึดวันที่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8156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5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5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5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C907B0-4CCD-495B-B429-5A42C6220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D761DE-4BCA-4B9E-95DF-A338CC454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3F18F-A5BB-43B4-9166-81DD41918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A1EE-A5C2-4521-BE5E-83913ACCF8A4}" type="datetimeFigureOut">
              <a:rPr lang="en-US" smtClean="0"/>
              <a:t>03-Aug-22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BB4F19-F525-4D92-85A4-3E37C51A4F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9DB51-897D-4399-A8CB-BE42D18B6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FBECC-2DDA-4172-B208-B729ADE75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22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4C52-5889-4628-9B1C-84B48773F6B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2583-9213-4609-9C4A-368C6F50B43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2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4C52-5889-4628-9B1C-84B48773F6B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2583-9213-4609-9C4A-368C6F50B43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9518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/>
              <a:t>ระดับที่สอง</a:t>
            </a:r>
          </a:p>
          <a:p>
            <a:pPr lvl="2"/>
            <a:r>
              <a:rPr lang="th-TH" altLang="th-TH"/>
              <a:t>ระดับที่สาม</a:t>
            </a:r>
          </a:p>
          <a:p>
            <a:pPr lvl="3"/>
            <a:r>
              <a:rPr lang="th-TH" altLang="th-TH"/>
              <a:t>ระดับที่สี่</a:t>
            </a:r>
          </a:p>
          <a:p>
            <a:pPr lvl="4"/>
            <a:r>
              <a:rPr lang="th-TH" altLang="th-TH"/>
              <a:t>ระดับที่ห้า</a:t>
            </a:r>
            <a:endParaRPr lang="en-US" altLang="th-TH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B4D85E-A1EE-4E99-B5C8-2DC00E2C15D5}" type="slidenum">
              <a:rPr kumimoji="0" lang="en-US" altLang="th-TH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/>
              <a:t>คลิกเพื่อแก้ไขลักษณะชื่อเรื่องต้นแบบ</a:t>
            </a:r>
            <a:endParaRPr lang="en-US" alt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198D44-B5CB-4FCF-AC05-9A21AFBA1561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894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4C52-5889-4628-9B1C-84B48773F6B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2583-9213-4609-9C4A-368C6F50B43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614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4" name="ตัวยึดวันที่ 3">
            <a:extLst>
              <a:ext uri="{FF2B5EF4-FFF2-40B4-BE49-F238E27FC236}">
                <a16:creationId xmlns:a16="http://schemas.microsoft.com/office/drawing/2014/main" id="{B465D20C-778D-42CC-940B-FD880251F4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5" name="ตัวยึดท้ายกระดาษ 4">
            <a:extLst>
              <a:ext uri="{FF2B5EF4-FFF2-40B4-BE49-F238E27FC236}">
                <a16:creationId xmlns:a16="http://schemas.microsoft.com/office/drawing/2014/main" id="{BE7F6AAE-0744-4A7D-AE6C-C2F91B7BED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ngsana New" panose="02020603050405020304" pitchFamily="18" charset="-34"/>
              </a:rPr>
              <a:t>Company Logo</a:t>
            </a:r>
            <a:endParaRPr 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6" name="ตัวยึดหมายเลขภาพนิ่ง 5">
            <a:extLst>
              <a:ext uri="{FF2B5EF4-FFF2-40B4-BE49-F238E27FC236}">
                <a16:creationId xmlns:a16="http://schemas.microsoft.com/office/drawing/2014/main" id="{A00E0A2B-40CD-42A7-BDE3-3105646094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26880-5C11-4C2A-B222-89CCC3783427}" type="slidenum">
              <a:rPr lang="en-US" altLang="en-US" smtClean="0">
                <a:latin typeface="Arial" panose="020B0604020202020204" pitchFamily="34" charset="0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5393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ตัวยึดชื่อเรื่อง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027" name="ตัวยึดข้อความ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th-TH"/>
              <a:t>www.themegallery.com</a:t>
            </a:r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5B274C2-D1A4-40BE-894D-E4097C039370}" type="slidenum">
              <a:rPr lang="en-US" altLang="th-TH"/>
              <a:pPr/>
              <a:t>‹#›</a:t>
            </a:fld>
            <a:endParaRPr lang="en-US" altLang="th-TH"/>
          </a:p>
        </p:txBody>
      </p:sp>
    </p:spTree>
    <p:extLst>
      <p:ext uri="{BB962C8B-B14F-4D97-AF65-F5344CB8AC3E}">
        <p14:creationId xmlns:p14="http://schemas.microsoft.com/office/powerpoint/2010/main" val="51567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766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BB4C52-5889-4628-9B1C-84B48773F6B5}" type="datetime1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03/08/65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8F2583-9213-4609-9C4A-368C6F50B43F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2164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2294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208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0046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0349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5"/>
          <p:cNvSpPr>
            <a:spLocks noChangeArrowheads="1"/>
          </p:cNvSpPr>
          <p:nvPr/>
        </p:nvSpPr>
        <p:spPr bwMode="gray">
          <a:xfrm>
            <a:off x="609600" y="6477000"/>
            <a:ext cx="11582400" cy="381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7" name="Rectangle 74"/>
          <p:cNvSpPr>
            <a:spLocks noChangeArrowheads="1"/>
          </p:cNvSpPr>
          <p:nvPr/>
        </p:nvSpPr>
        <p:spPr bwMode="ltGray">
          <a:xfrm>
            <a:off x="9436101" y="0"/>
            <a:ext cx="27559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28" name="Rectangle 67"/>
          <p:cNvSpPr>
            <a:spLocks noChangeArrowheads="1"/>
          </p:cNvSpPr>
          <p:nvPr/>
        </p:nvSpPr>
        <p:spPr bwMode="ltGray">
          <a:xfrm>
            <a:off x="3621618" y="0"/>
            <a:ext cx="2851149" cy="838200"/>
          </a:xfrm>
          <a:prstGeom prst="rect">
            <a:avLst/>
          </a:prstGeom>
          <a:solidFill>
            <a:schemeClr val="accent1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grpSp>
        <p:nvGrpSpPr>
          <p:cNvPr id="1029" name="Group 68"/>
          <p:cNvGrpSpPr>
            <a:grpSpLocks/>
          </p:cNvGrpSpPr>
          <p:nvPr/>
        </p:nvGrpSpPr>
        <p:grpSpPr bwMode="auto">
          <a:xfrm>
            <a:off x="0" y="685800"/>
            <a:ext cx="12192000" cy="609600"/>
            <a:chOff x="0" y="432"/>
            <a:chExt cx="5760" cy="384"/>
          </a:xfrm>
        </p:grpSpPr>
        <p:sp>
          <p:nvSpPr>
            <p:cNvPr id="1038" name="Rectangle 69"/>
            <p:cNvSpPr>
              <a:spLocks noChangeArrowheads="1"/>
            </p:cNvSpPr>
            <p:nvPr userDrawn="1"/>
          </p:nvSpPr>
          <p:spPr bwMode="gray">
            <a:xfrm>
              <a:off x="0" y="432"/>
              <a:ext cx="5760" cy="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  <p:sp>
          <p:nvSpPr>
            <p:cNvPr id="1039" name="Rectangle 70"/>
            <p:cNvSpPr>
              <a:spLocks noChangeArrowheads="1"/>
            </p:cNvSpPr>
            <p:nvPr userDrawn="1"/>
          </p:nvSpPr>
          <p:spPr bwMode="gray">
            <a:xfrm>
              <a:off x="362" y="432"/>
              <a:ext cx="5398" cy="3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ngsana New" panose="02020603050405020304" pitchFamily="18" charset="-34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altLang="th-TH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ngsana New" panose="02020603050405020304" pitchFamily="18" charset="-34"/>
              </a:endParaRPr>
            </a:p>
          </p:txBody>
        </p:sp>
      </p:grp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371600"/>
            <a:ext cx="10972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th-TH" smtClean="0"/>
              <a:t>ระดับที่สอง</a:t>
            </a:r>
          </a:p>
          <a:p>
            <a:pPr lvl="2"/>
            <a:r>
              <a:rPr lang="th-TH" altLang="th-TH" smtClean="0"/>
              <a:t>ระดับที่สาม</a:t>
            </a:r>
          </a:p>
          <a:p>
            <a:pPr lvl="3"/>
            <a:r>
              <a:rPr lang="th-TH" altLang="th-TH" smtClean="0"/>
              <a:t>ระดับที่สี่</a:t>
            </a:r>
          </a:p>
          <a:p>
            <a:pPr lvl="4"/>
            <a:r>
              <a:rPr lang="th-TH" altLang="th-TH" smtClean="0"/>
              <a:t>ระดับที่ห้า</a:t>
            </a:r>
            <a:endParaRPr lang="en-US" altLang="th-TH" smtClean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40800" y="6508750"/>
            <a:ext cx="2743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+mn-lt"/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prstClr val="black"/>
                </a:solidFill>
              </a:rPr>
              <a:t>Company Logo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508751"/>
            <a:ext cx="2844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+mn-ea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340C73-815D-4718-9006-0499E63F8CC8}" type="slidenum">
              <a:rPr lang="en-US" smtClean="0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914400" y="731838"/>
            <a:ext cx="10871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th-TH" smtClean="0"/>
              <a:t>คลิกเพื่อแก้ไขลักษณะชื่อเรื่องต้นแบบ</a:t>
            </a:r>
            <a:endParaRPr lang="en-US" altLang="th-TH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521451"/>
            <a:ext cx="30480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Verdana" panose="020B060403050404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mtClean="0">
                <a:solidFill>
                  <a:prstClr val="black"/>
                </a:solidFill>
                <a:cs typeface="Angsana New" panose="02020603050405020304" pitchFamily="18" charset="-34"/>
              </a:rPr>
              <a:t>www.themegallery.com</a:t>
            </a:r>
            <a:endParaRPr lang="en-US" altLang="en-US" smtClean="0">
              <a:solidFill>
                <a:prstClr val="black"/>
              </a:solidFill>
              <a:cs typeface="Angsana New" panose="02020603050405020304" pitchFamily="18" charset="-34"/>
            </a:endParaRPr>
          </a:p>
        </p:txBody>
      </p:sp>
      <p:sp>
        <p:nvSpPr>
          <p:cNvPr id="1035" name="Text Box 76"/>
          <p:cNvSpPr txBox="1">
            <a:spLocks noChangeArrowheads="1"/>
          </p:cNvSpPr>
          <p:nvPr/>
        </p:nvSpPr>
        <p:spPr bwMode="auto">
          <a:xfrm>
            <a:off x="9550400" y="90488"/>
            <a:ext cx="2540000" cy="51911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itchFamily="34" charset="0"/>
                <a:ea typeface="+mn-ea"/>
                <a:cs typeface="Angsana New" pitchFamily="18" charset="-34"/>
              </a:rPr>
              <a:t>L o g o</a:t>
            </a:r>
          </a:p>
        </p:txBody>
      </p:sp>
      <p:sp>
        <p:nvSpPr>
          <p:cNvPr id="1036" name="Rectangle 77"/>
          <p:cNvSpPr>
            <a:spLocks noChangeArrowheads="1"/>
          </p:cNvSpPr>
          <p:nvPr/>
        </p:nvSpPr>
        <p:spPr bwMode="gray">
          <a:xfrm>
            <a:off x="759884" y="0"/>
            <a:ext cx="2758016" cy="685800"/>
          </a:xfrm>
          <a:prstGeom prst="rect">
            <a:avLst/>
          </a:prstGeom>
          <a:blipFill dpi="0" rotWithShape="1">
            <a:blip r:embed="rId1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037" name="Rectangle 78"/>
          <p:cNvSpPr>
            <a:spLocks noChangeArrowheads="1"/>
          </p:cNvSpPr>
          <p:nvPr/>
        </p:nvSpPr>
        <p:spPr bwMode="gray">
          <a:xfrm>
            <a:off x="6565900" y="1"/>
            <a:ext cx="2787651" cy="690563"/>
          </a:xfrm>
          <a:prstGeom prst="rect">
            <a:avLst/>
          </a:pr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altLang="th-TH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746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2800" b="1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18" Type="http://schemas.openxmlformats.org/officeDocument/2006/relationships/image" Target="../media/image38.png"/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8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10" Type="http://schemas.openxmlformats.org/officeDocument/2006/relationships/image" Target="../media/image30.pn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4" Type="http://schemas.openxmlformats.org/officeDocument/2006/relationships/image" Target="../media/image4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45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4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9505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07639-5781-42E8-8750-9F9CA8C29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731" y="2712617"/>
            <a:ext cx="7448549" cy="1583966"/>
          </a:xfrm>
        </p:spPr>
        <p:txBody>
          <a:bodyPr anchor="b">
            <a:normAutofit fontScale="90000"/>
          </a:bodyPr>
          <a:lstStyle/>
          <a:p>
            <a:pPr algn="l"/>
            <a:r>
              <a:rPr lang="th-TH" sz="7200" dirty="0">
                <a:solidFill>
                  <a:schemeClr val="bg1"/>
                </a:solidFill>
              </a:rPr>
              <a:t>กฎหมายทรัพย์สินทางปัญญาเบื้องต้น</a:t>
            </a:r>
            <a:endParaRPr lang="en-US" sz="7200" dirty="0">
              <a:solidFill>
                <a:schemeClr val="bg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6B5F537-3960-4E10-AE03-D496B4CD53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40080" y="640080"/>
            <a:ext cx="1128382" cy="847206"/>
            <a:chOff x="5307830" y="325570"/>
            <a:chExt cx="1128382" cy="847206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4F9A94D1-9FCD-4778-A663-68663B4D3F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BB080F40-90BD-4CAA-9447-8DC3FCD0F2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6760C24B-9649-4FEE-9D64-52A0D79C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958" y="975177"/>
            <a:ext cx="3449589" cy="543309"/>
          </a:xfrm>
          <a:prstGeom prst="rect">
            <a:avLst/>
          </a:prstGeom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8A9E914-AC65-4A4C-99A4-7A975121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0476" y="4415708"/>
            <a:ext cx="2817366" cy="214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720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74762" y="986980"/>
            <a:ext cx="851293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825">
            <a:off x="1649852" y="240714"/>
            <a:ext cx="768798" cy="768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4501" y="240393"/>
            <a:ext cx="3480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ความใหม่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(Novelty)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068070" y="1303618"/>
            <a:ext cx="4046498" cy="671206"/>
          </a:xfrm>
          <a:prstGeom prst="rect">
            <a:avLst/>
          </a:prstGeom>
          <a:solidFill>
            <a:srgbClr val="DEA900">
              <a:alpha val="38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ผลงานวิจัย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 </a:t>
            </a: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 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068001" y="2867883"/>
            <a:ext cx="4046567" cy="744295"/>
          </a:xfrm>
          <a:prstGeom prst="rect">
            <a:avLst/>
          </a:prstGeom>
          <a:solidFill>
            <a:schemeClr val="accent6">
              <a:alpha val="3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ยื่นคำขอฯ สิทธิบัตร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024941" y="2095019"/>
            <a:ext cx="0" cy="6784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068000" y="4462493"/>
            <a:ext cx="4046567" cy="718645"/>
          </a:xfrm>
          <a:prstGeom prst="rect">
            <a:avLst/>
          </a:prstGeom>
          <a:solidFill>
            <a:schemeClr val="accent1">
              <a:alpha val="38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ยื่นตีพิมพ์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Journal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071146" y="3706050"/>
            <a:ext cx="0" cy="6784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32984" y="3781638"/>
            <a:ext cx="29722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ได้รับหมายเลขคำขอฯ ณ วันที่ยื่น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0984" y="5426760"/>
            <a:ext cx="9143999" cy="1200329"/>
          </a:xfrm>
          <a:prstGeom prst="rect">
            <a:avLst/>
          </a:prstGeom>
          <a:solidFill>
            <a:schemeClr val="bg2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สิ่งที่ทำลายความใหม่ของสิทธิบัตรได้ คือ สิ่งที่เปิดเผยก่อนวันยื่นคำขอฯ เท่านั้น หลังจากยื่นคำขอฯ และได้รับหมายเลขคำขอแล้ว สามารถนำไปเปิดเผยหรือตีพิมพ์ได้ไม่ถือว่าทำลายความใหม่</a:t>
            </a:r>
          </a:p>
        </p:txBody>
      </p:sp>
    </p:spTree>
    <p:extLst>
      <p:ext uri="{BB962C8B-B14F-4D97-AF65-F5344CB8AC3E}">
        <p14:creationId xmlns:p14="http://schemas.microsoft.com/office/powerpoint/2010/main" val="2258864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ounded Rectangle 47"/>
          <p:cNvSpPr/>
          <p:nvPr/>
        </p:nvSpPr>
        <p:spPr>
          <a:xfrm>
            <a:off x="6105330" y="1"/>
            <a:ext cx="4413380" cy="678335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0" y="1"/>
            <a:ext cx="4413380" cy="6783355"/>
          </a:xfrm>
          <a:prstGeom prst="roundRect">
            <a:avLst/>
          </a:prstGeom>
          <a:solidFill>
            <a:schemeClr val="accent5">
              <a:lumMod val="20000"/>
              <a:lumOff val="80000"/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2" y="123160"/>
            <a:ext cx="9143999" cy="1226301"/>
          </a:xfrm>
          <a:prstGeom prst="rect">
            <a:avLst/>
          </a:prstGeom>
          <a:gradFill flip="none" rotWithShape="1">
            <a:gsLst>
              <a:gs pos="0">
                <a:srgbClr val="33CCCC">
                  <a:tint val="66000"/>
                  <a:satMod val="160000"/>
                </a:srgbClr>
              </a:gs>
              <a:gs pos="50000">
                <a:srgbClr val="33CCCC">
                  <a:tint val="44500"/>
                  <a:satMod val="160000"/>
                </a:srgbClr>
              </a:gs>
              <a:gs pos="100000">
                <a:srgbClr val="33CCCC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394860" y="2033816"/>
            <a:ext cx="2687215" cy="856463"/>
            <a:chOff x="681136" y="1495557"/>
            <a:chExt cx="2687215" cy="856463"/>
          </a:xfrm>
        </p:grpSpPr>
        <p:sp>
          <p:nvSpPr>
            <p:cNvPr id="11" name="Down Arrow Callout 10"/>
            <p:cNvSpPr/>
            <p:nvPr/>
          </p:nvSpPr>
          <p:spPr>
            <a:xfrm>
              <a:off x="693576" y="1567190"/>
              <a:ext cx="2674775" cy="784830"/>
            </a:xfrm>
            <a:prstGeom prst="downArrowCallout">
              <a:avLst/>
            </a:prstGeom>
            <a:solidFill>
              <a:srgbClr val="F8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81136" y="1495557"/>
              <a:ext cx="2687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ยื่นคำขอ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90195" y="2984697"/>
            <a:ext cx="2687216" cy="846371"/>
            <a:chOff x="681134" y="2454261"/>
            <a:chExt cx="2687216" cy="846371"/>
          </a:xfrm>
        </p:grpSpPr>
        <p:sp>
          <p:nvSpPr>
            <p:cNvPr id="37" name="Down Arrow Callout 36"/>
            <p:cNvSpPr/>
            <p:nvPr/>
          </p:nvSpPr>
          <p:spPr>
            <a:xfrm>
              <a:off x="693575" y="2515802"/>
              <a:ext cx="2674775" cy="784830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81134" y="2454261"/>
              <a:ext cx="26778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ตรวจสอบเบื้องต้น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879772" y="1500012"/>
            <a:ext cx="2687215" cy="852009"/>
            <a:chOff x="5355771" y="1500011"/>
            <a:chExt cx="2687215" cy="852009"/>
          </a:xfrm>
        </p:grpSpPr>
        <p:sp>
          <p:nvSpPr>
            <p:cNvPr id="39" name="Down Arrow Callout 38"/>
            <p:cNvSpPr/>
            <p:nvPr/>
          </p:nvSpPr>
          <p:spPr>
            <a:xfrm>
              <a:off x="5355772" y="1567190"/>
              <a:ext cx="2674775" cy="784830"/>
            </a:xfrm>
            <a:prstGeom prst="downArrowCallout">
              <a:avLst/>
            </a:prstGeom>
            <a:solidFill>
              <a:srgbClr val="F847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55771" y="1500011"/>
              <a:ext cx="2687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ยื่นคำขอ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892213" y="2301001"/>
            <a:ext cx="2687215" cy="820040"/>
            <a:chOff x="5368212" y="2301001"/>
            <a:chExt cx="2687215" cy="820040"/>
          </a:xfrm>
        </p:grpSpPr>
        <p:sp>
          <p:nvSpPr>
            <p:cNvPr id="40" name="Down Arrow Callout 39"/>
            <p:cNvSpPr/>
            <p:nvPr/>
          </p:nvSpPr>
          <p:spPr>
            <a:xfrm>
              <a:off x="5368212" y="2336211"/>
              <a:ext cx="2674775" cy="784830"/>
            </a:xfrm>
            <a:prstGeom prst="downArrowCallou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68212" y="2301001"/>
              <a:ext cx="26872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ตรวจสอบเบื้องต้น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867331" y="3089135"/>
            <a:ext cx="2699656" cy="857363"/>
            <a:chOff x="5343331" y="3089134"/>
            <a:chExt cx="2699656" cy="857363"/>
          </a:xfrm>
        </p:grpSpPr>
        <p:sp>
          <p:nvSpPr>
            <p:cNvPr id="41" name="Down Arrow Callout 40"/>
            <p:cNvSpPr/>
            <p:nvPr/>
          </p:nvSpPr>
          <p:spPr>
            <a:xfrm>
              <a:off x="5368212" y="3161667"/>
              <a:ext cx="2674775" cy="784830"/>
            </a:xfrm>
            <a:prstGeom prst="downArrowCallout">
              <a:avLst/>
            </a:prstGeom>
            <a:solidFill>
              <a:srgbClr val="FF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43331" y="3089134"/>
              <a:ext cx="26872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ประกาศโฆษณา</a:t>
              </a: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66123" y="193700"/>
            <a:ext cx="3570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ขั้นตอนการจดทะเบียน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อนุสิทธิบัตร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419462" y="206382"/>
            <a:ext cx="357051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ขั้นตอนการจดทะเบียน</a:t>
            </a: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6867333" y="3967561"/>
            <a:ext cx="2674775" cy="804392"/>
            <a:chOff x="5343332" y="3967561"/>
            <a:chExt cx="2674775" cy="804392"/>
          </a:xfrm>
        </p:grpSpPr>
        <p:sp>
          <p:nvSpPr>
            <p:cNvPr id="45" name="Down Arrow Callout 44"/>
            <p:cNvSpPr/>
            <p:nvPr/>
          </p:nvSpPr>
          <p:spPr>
            <a:xfrm>
              <a:off x="5343332" y="3987123"/>
              <a:ext cx="2674775" cy="784830"/>
            </a:xfrm>
            <a:prstGeom prst="downArrowCallou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49551" y="3967561"/>
              <a:ext cx="26685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ยื่นขอให้ตรวจสอบ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867331" y="4756144"/>
            <a:ext cx="2842726" cy="784830"/>
            <a:chOff x="5343331" y="4756144"/>
            <a:chExt cx="2842726" cy="784830"/>
          </a:xfrm>
        </p:grpSpPr>
        <p:sp>
          <p:nvSpPr>
            <p:cNvPr id="46" name="Down Arrow Callout 45"/>
            <p:cNvSpPr/>
            <p:nvPr/>
          </p:nvSpPr>
          <p:spPr>
            <a:xfrm>
              <a:off x="5355772" y="4756144"/>
              <a:ext cx="2674775" cy="784830"/>
            </a:xfrm>
            <a:prstGeom prst="downArrowCallout">
              <a:avLst/>
            </a:prstGeom>
            <a:solidFill>
              <a:srgbClr val="FF9F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43331" y="4760605"/>
              <a:ext cx="28427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th-TH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H SarabunPSK" panose="020B0500040200020003" pitchFamily="34" charset="-34"/>
                  <a:cs typeface="TH SarabunPSK" panose="020B0500040200020003" pitchFamily="34" charset="-34"/>
                </a:rPr>
                <a:t>ตรวจค้นตรวจสอบการประดิษฐ์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7466" y="3950452"/>
            <a:ext cx="2639830" cy="278033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467708" y="3892609"/>
            <a:ext cx="2680743" cy="1388528"/>
          </a:xfrm>
          <a:prstGeom prst="rect">
            <a:avLst/>
          </a:prstGeom>
          <a:solidFill>
            <a:srgbClr val="FF3399"/>
          </a:solidFill>
          <a:ln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รับจดทะเบียน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+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ประกาศโฆษณา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892213" y="5545533"/>
            <a:ext cx="2690327" cy="55158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รับจดทะเบียน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</a:t>
            </a: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ยกคำขอ</a:t>
            </a:r>
          </a:p>
        </p:txBody>
      </p:sp>
    </p:spTree>
    <p:extLst>
      <p:ext uri="{BB962C8B-B14F-4D97-AF65-F5344CB8AC3E}">
        <p14:creationId xmlns:p14="http://schemas.microsoft.com/office/powerpoint/2010/main" val="3525169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74762" y="986980"/>
            <a:ext cx="851293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825">
            <a:off x="1649852" y="240714"/>
            <a:ext cx="768798" cy="768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44502" y="240392"/>
            <a:ext cx="727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สิ่งที่ไม่สามารถขอรับความคุ้มครองได้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th-TH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1780674" y="1270653"/>
            <a:ext cx="8582526" cy="376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54050" marR="0" lvl="0" indent="-5715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จุลินทรีย์ และส่วนประกอบส่วนใดส่วนหนึ่งของจุลินทรีย์ที่มีอยู่ตามธรรมชาติ สัตว์ พืช หรือสารสกัดจากสัตว์ หรือพืช</a:t>
            </a:r>
          </a:p>
          <a:p>
            <a:pPr marL="654050" marR="0" lvl="0" indent="-5715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กฎเกณฑ์และทฤษฏีทางวิทยาศาสตร์และคณิตศาสตร์</a:t>
            </a:r>
          </a:p>
          <a:p>
            <a:pPr marL="654050" marR="0" lvl="0" indent="-5715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ระบบข้อมูลสำหรับการทำงานของเครื่องคอมพิวเตอร์ (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software)</a:t>
            </a:r>
          </a:p>
          <a:p>
            <a:pPr marL="654050" marR="0" lvl="0" indent="-5715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วิธีการวินิจฉัย บำบัด หรือรักษาโรคมนุษย์ หรือสัตว์ </a:t>
            </a: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(ยกเว้นที่สหรัฐอเมริกาและเครื่องมือแพทย์)</a:t>
            </a:r>
          </a:p>
          <a:p>
            <a:pPr marL="654050" marR="0" lvl="0" indent="-571500" algn="thaiDi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การประดิษฐ์ที่ขัดต่อความสงบเรียบร้อยหรือศีลธรรมอันดี อนามัย หรือสวัสดิภาพของประชาชน</a:t>
            </a:r>
          </a:p>
        </p:txBody>
      </p:sp>
    </p:spTree>
    <p:extLst>
      <p:ext uri="{BB962C8B-B14F-4D97-AF65-F5344CB8AC3E}">
        <p14:creationId xmlns:p14="http://schemas.microsoft.com/office/powerpoint/2010/main" val="1361588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1043"/>
            <a:ext cx="10515600" cy="959178"/>
          </a:xfrm>
        </p:spPr>
        <p:txBody>
          <a:bodyPr/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477" y="1502979"/>
            <a:ext cx="11803116" cy="5044966"/>
          </a:xfrm>
        </p:spPr>
        <p:txBody>
          <a:bodyPr>
            <a:normAutofit fontScale="92500" lnSpcReduction="20000"/>
          </a:bodyPr>
          <a:lstStyle/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บุคคลดังต่อไปนี้มีสิทธิขอรับความคุ้มครองสิทธิบัตร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ผู้ประดิษฐ์</a:t>
            </a:r>
            <a:endParaRPr lang="en-US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นายจ้าง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แต่สัญญาจ้างจะระบุไว้เป็นอย่าง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  <a:endParaRPr lang="en-US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หน่วยงานราชการ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หรือองค์การของรัฐหรือ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รัฐวิสาหกิจ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เว้น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แต่จะกำหนดไว้เป็นอย่าง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บุคคลข้างต้นต้อง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มีคุณสมบัติอย่างใดอย่างหนึ่ง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มีสัญชาติไทย หรือเป็นนิติบุคคลที่มีสำนักงานแห่งใหญ่ตั้งอยู่ในประเทศไทย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มีสัญชาติของประเทศที่เป็นภาคีแห่งอนุสัญญา หรือความตกลงระหว่างประเทศเกี่ยวกับการคุ้มครองสิทธิบัตรซึ่งประเทศไทยเป็นภาคีอยู่ด้วย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มีสัญชาติของประเทศที่ยินยอมให้บุคคลสัญชาติไทยหรือนิติบุคคลที่มีสำนักงานแห่งใหญ่ ตั้งอยู่ในประเทศไทยขอรับสิทธิบัตรในประเทศนั้นได้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มีภูมิลำเนา หรืออยู่ในระหว่างการประกอบอุตสาหกรรมหรือพาณิชยกรรมอย่างแท้จริงและจริงจังในประเทศไทย หรือประเทศที่เป็นภาคีแห่งอนุสัญญาหรือความตกลงระหว่างประเทศเกี่ยวกับการคุ้มครองสิทธิบัตรซึ่งประเทศไทยเป็นภาคีอยู่ด้วย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12463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4855779" cy="1143000"/>
          </a:xfrm>
        </p:spPr>
        <p:txBody>
          <a:bodyPr/>
          <a:lstStyle/>
          <a:p>
            <a:pPr eaLnBrk="1" hangingPunct="1"/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สิทธิของผู้ทรงสิทธิบัตร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09600" y="1600201"/>
            <a:ext cx="5517931" cy="4979275"/>
          </a:xfrm>
          <a:ln w="25400">
            <a:solidFill>
              <a:schemeClr val="tx1"/>
            </a:solidFill>
          </a:ln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ในกรณีสิทธิบัตรผลิตภัณฑ์ สิทธิในการผลิต ใช้ ขาย มีไว้เพื่อขาย เสนอขายหรือนำเข้ามาในราชอาณาจักรซึ่งผลิตภัณฑ์ตามสิทธิบัตร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ในกรณีสิทธิบัตรกรรมวิธี สิทธิในการใช้กรรมวิธีตามสิทธิบัตร ผลิตใช้ ขาย มีไว้เพื่อขาย เสนอขายหรือนำเข้ามาในราชอาณาจักรซึ่งผลิตภัณฑ์ที่ผลิตโดยใช้ กรรมวิธีตามสิทธิบัตร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3.ใช้คำว่า สิทธิบัตรไทย หรือ อักษร สบท ให้ปรากฏที่ผลิตภัณฑ์ ภาชนะบรรจุ หรือหีบห่อของผลิตภัณฑ์หรือในการโฆษณาการประดิษฐ์ตามสิทธิบัตร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4.อนุญาตให้บุคคลอื่นใช้สิทธิ (</a:t>
            </a:r>
            <a:r>
              <a:rPr lang="en-US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Licensing)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th-TH" sz="33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5.โอนสิทธิบัตร (ขายสิทธิบัตร)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cs typeface="Angsana New" panose="02020603050405020304" pitchFamily="18" charset="-34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0F36583A-A680-4952-A67B-6E9AEC1A2C66}" type="slidenum">
              <a:rPr lang="en-US" altLang="th-TH" sz="1200">
                <a:solidFill>
                  <a:srgbClr val="898989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th-TH" sz="1200">
              <a:solidFill>
                <a:srgbClr val="898989"/>
              </a:solidFill>
            </a:endParaRPr>
          </a:p>
        </p:txBody>
      </p:sp>
      <p:sp>
        <p:nvSpPr>
          <p:cNvPr id="5" name="ชื่อเรื่อง 1"/>
          <p:cNvSpPr txBox="1">
            <a:spLocks/>
          </p:cNvSpPr>
          <p:nvPr/>
        </p:nvSpPr>
        <p:spPr bwMode="auto">
          <a:xfrm>
            <a:off x="6558455" y="274638"/>
            <a:ext cx="4729655" cy="116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หน้าที่ของผู้ทรงสิทธิ</a:t>
            </a:r>
          </a:p>
        </p:txBody>
      </p:sp>
      <p:sp>
        <p:nvSpPr>
          <p:cNvPr id="6" name="ตัวยึดเนื้อหา 2"/>
          <p:cNvSpPr txBox="1">
            <a:spLocks/>
          </p:cNvSpPr>
          <p:nvPr/>
        </p:nvSpPr>
        <p:spPr bwMode="auto">
          <a:xfrm>
            <a:off x="6558455" y="1600200"/>
            <a:ext cx="5370786" cy="4979275"/>
          </a:xfrm>
          <a:prstGeom prst="rect">
            <a:avLst/>
          </a:prstGeom>
          <a:noFill/>
          <a:ln w="254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1.ใช้การประดิษฐ์ที่ได้รับความคุ้มครองให้เกิดประโยชน์</a:t>
            </a:r>
          </a:p>
          <a:p>
            <a:pPr marL="0" indent="0" eaLnBrk="1" hangingPunct="1"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2.ชำระค่าธรรมเนียมรายปี (เริ่มปีที่ 5 ชำระภายใน 60 วัน)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-หากเกิน 60 วันแต่ไม่เกิน 120 วัน เสียค่าธรรมเนียมเพิ่ม 30 %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h-TH" alt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-หากเกิน 120 วัน เพิกถอนสิทธิบัตร และจะขอจดใหม่ไม่ได้อีกแล้ว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th-TH" alt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0392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6653"/>
            <a:ext cx="10972800" cy="828948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การละเมิดสิทธิในสิทธิบัตร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85601"/>
            <a:ext cx="10972800" cy="5594383"/>
          </a:xfrm>
        </p:spPr>
        <p:txBody>
          <a:bodyPr/>
          <a:lstStyle/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ละเมิดสิทธิบัตรการประดิษฐ์/สิทธิบัตรออกแบบผลิตภัณฑ์ </a:t>
            </a:r>
          </a:p>
          <a:p>
            <a:pPr marL="0" indent="0"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85 บุคคลใดกระทำอย่างใดอย่างหนึ่งตามมาตรา 36 (ผลิต ใช้ ขาย มีไว้เพื่อขาย เสนอขาย นำเข้า ซึ่งผลิตภัณฑ์ตามสิทธิบัตร หรือซึ่งผลิตภัณฑ์ที่ผลิตโดยใช้กรรมวิธีตามสิทธิบัตร) หรือมาตรา 63 โดยไม่ได้รับอนุญาตจากผู้ทรงสิทธิบัตร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ต้องระวางโทษจำคุกไม่เกินสองปี หรือปรับไม่เกินสี่แสนบาท หรือทั้งจำทั้งปรับ</a:t>
            </a:r>
          </a:p>
          <a:p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ละเมิดอนุสิทธิบัตร </a:t>
            </a:r>
          </a:p>
          <a:p>
            <a:pPr marL="0" indent="0">
              <a:buNone/>
            </a:pPr>
            <a:r>
              <a:rPr lang="th-TH" sz="2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86 บุคคลใดกระทำอย่างใดอย่างหนึ่งตามมาตรา 65 ทศ (ให้นำบทบัญญัติหลายมาตราในหมวด 2 ว่าด้วยสิทธิบัตรการประดิษฐ์มาใช้บังคับในหมวด 3 ทวิ ว่าด้วยอนุสิทธิบัตรโดยอนุโลม) ประกอบด้วยมาตรา 36 (ผลิต ใช้ ขาย มีไว้เพื่อขาย เสนอขาย นำเข้า ซึ่งผลิตภัณฑ์ตามสิทธิบัตร หรือซึ่งผลิตภัณฑ์ที่ผลิตโดยใช้กรรมวิธีตามสิทธิบัตร) โดยไม่ได้รับอนุญาตจากผู้ทรงอนุสิทธิบัตร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ต้องระวางโทษจำคุกไม่เกินหนึ่งปี หรือปรับไม่เกินสองแสนบาท หรือทั้งจำทั้งปรับ</a:t>
            </a:r>
          </a:p>
          <a:p>
            <a:pPr marL="0" indent="0">
              <a:buNone/>
            </a:pPr>
            <a:endParaRPr lang="th-TH" sz="22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88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ในกรณีที่ผู้กระทำความผิดซึ่งต้องรับโทษตามพระราชบัญญัตินี้เป็นนิติบุคคล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ผู้ดำเนินกิจการหรือผู้แทนของนิติบุคคลนั้น ต้องรับโทษตามที่กฎหมายกำหนดสำหรับความผิดนั้น ๆ ด้วย 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เว้นแต่จะพิสูจน์ได้ว่าการกระทำของนิติบุคคลนั้นได้กระทำโดยตนมิได้รู้เห็นหรือยินยอมด้วย</a:t>
            </a:r>
          </a:p>
          <a:p>
            <a:pPr marL="0" indent="0">
              <a:buNone/>
            </a:pPr>
            <a:endParaRPr lang="th-TH" sz="22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ในกรณีการละเมิดสิทธิบัตรกรรมวิธีการผลิต ผลิตภัณฑ์  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ผู้ทรงสิทธิบัตรพิสูจน์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ได้ว่า</a:t>
            </a:r>
            <a:r>
              <a:rPr lang="th-TH" sz="2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</a:t>
            </a:r>
            <a:r>
              <a:rPr lang="th-TH" sz="22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ที่จำเลยผลิต มีลักษณะเช่นเดียวกันหรือคล้ายกันกับผลิตภัณฑ์ที่ผลิตโดยใช้กรรมวิธีของผู้ทรงสิทธิบัตร ให้สันนิษฐานไว้ก่อนว่าจำเลยได้ใช้กรรมวิธีของผู้ทรงสิทธิบัตร(ม.77)</a:t>
            </a:r>
            <a:endParaRPr lang="th-TH" sz="22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08166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6124"/>
            <a:ext cx="10515600" cy="1031273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การยกเว้นการละเมิด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0220"/>
            <a:ext cx="10515600" cy="547588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การกระทำใด ๆ เพื่อประโยชน์ในการศึกษา ค้นคว้า ทดลอง หรือวิจัย ทั้งนี้ ต้องไม่ขัดต่อการใช้ประโยชน์ตามปกติของผู้ทรงสิทธิบัตร และไม่ทำให้เสื่อมเสียต่อประโยชน์อันชอบธรรมของผู้ทรงสิทธิบัตรเกินสมควร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การผลิตผลิตภัณฑ์หรือใช้กรรมวิธีดังที่ผู้ทรงสิทธิบัตรได้จด ทะเบียนไว้ ซึ่งผู้ผลิตผลิตภัณฑ์หรือผู้ใช้กรรมวิธีดังกล่าวได้ประกอบกิจการหรือมีเครื่องมือ เครื่องใช้เพื่อประกอบกิจการดังกล่าวโดยสุจริตก่อนวันยื่นขอรับสิทธิบัตรในราชอาณาจักร โดยผู้ผลิตหรือผู้ใช้กรรมวิธีไม่รู้หรือไม่มีเหตุอันควรรู้ถึงการจดทะเบียนนั้น ทั้งนี้ โดยไม่อยู่ภายใต้บังคับแห่งมาตรา ๑๙ ทวิ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การเตรียมยาเฉพาะรายตามใบสั่งแพทย์ โดยผู้ประกอบวิชาชีพ เวชกรรมหรือผู้ประกอบโรคศิลปะ รวมทั้งการกระทำต่อผลิตภัณฑ์ยาดังกล่าว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4.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การกระทำใด ๆ เกี่ยวกับการขอขึ้นทะเบียนยา โดยผู้ขอมีวัตถุประสงค์ที่จะผลิต จำหน่าย หรือนำเข้าซึ่งผลิตภัณฑ์ยาตามสิทธิบัตรหลังจากสิทธิบัตร ดังกล่าวสิ้นอายุ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5.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การใช้อุปกรณ์ซึ่งเป็นการประดิษฐ์ที่ได้รับสิทธิบัตรที่เกี่ยวกับตัวเรือ เครื่องจักร หรืออุปกรณ์อื่นของเรือของประเทศที่เป็นภาคีแห่งอนุสัญญาหรือความตกลงระหว่างประเทศ เกี่ยวกับการคุ้มครองสิทธิบัตรซึ่งประเทศไทยเป็นภาคีอยู่ด้วย ในกรณีที่เรือดังกล่าวได้เข้ามาในราชอาณาจักรเป็นการชั่วคราวหรือโดยอุบัติเหตุ และจำเป็นต้องใช้อุปกรณ์ดังกล่าวกับเรือนั้น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การใช้อุปกรณ์ซึ่งเป็นการประดิษฐ์ที่ได้รับสิทธิบัตรที่เกี่ยวกับ การสร้างการทำงาน หรืออุปกรณ์อื่นของอากาศยาน หรือยานพาหนะของประเทศที่เป็นภาคีแห่งอนุสัญญา หรือความตกลงระหว่างประเทศเกี่ยวกับการคุ้มครองสิทธิบัตรซึ่งประเทศไทยเป็นภาคีอยู่ด้วย ในกรณีที่อากาศยานหรือยานพาหนะดังกล่าวได้เข้ามาในราชอาณาจักรเป็นการชั่วคราวหรือโดยอุบัติเหตุ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7.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 ขาย มีไว้เพื่อขาย เสนอขาย หรือนำเข้ามาใน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ราชอาณาจักร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ซึ่งผลิตภัณฑ์ตามสิทธิบัตร หากผู้ทรงสิทธิบัตรได้อนุญาต หรือยินยอมให้ผลิต หรือขายผลิตภัณฑ์ดังกล่าวแล้ว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80457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8DAE-639D-4078-BEA6-6EDC71B7D502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 พ.ศ.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2537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3252A-2816-46D4-B246-A4247F9BC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หมายความว่า สิทธิแต่ผู้เดียวที่จะทำการใด ๆ ตามพระราชบัญญัตินี้เกี่ยวกับงานที่ผู้สร้างสรรค์ได้ทำ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ผู้สร้างสรรค์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ผู้ทำหรือผู้ก่อให้เกิดงานสร้างสรรค์อย่างใดอย่างหนึ่งที่เป็นงานอันมี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พระราชบัญญัตินี้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วรรณกรรม	นาฏกรรม	ศิลปกรรม	ดนตรีกรรม 	โสตทัศนวัสดุ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ภาพยนตร์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สิ่งบันทึกเสียง 	งานแพร่เสียงแพร่ภาพ  งานอื่นใดในแผนกวรรณคดี แผนกวิทยาศาสตร์ หรือแผนกศิลปะ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427436" y="6050290"/>
            <a:ext cx="97240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th-TH" altLang="th-TH" b="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การคุ้มครองจะคุ้มครองการแสดงออกซึ่งความคิด(</a:t>
            </a:r>
            <a:r>
              <a:rPr lang="en-US" altLang="th-TH" b="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Expression of </a:t>
            </a:r>
            <a:r>
              <a:rPr lang="en-US" altLang="th-TH" b="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Idea</a:t>
            </a:r>
            <a:r>
              <a:rPr lang="th-TH" altLang="th-TH" b="0" dirty="0" smtClean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)ตามประเภท</a:t>
            </a:r>
            <a:r>
              <a:rPr lang="th-TH" altLang="th-TH" b="0" dirty="0">
                <a:solidFill>
                  <a:srgbClr val="FF00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ของงานสร้างสรรค์</a:t>
            </a:r>
            <a:endParaRPr lang="th-TH" altLang="th-TH" b="0" dirty="0" smtClean="0">
              <a:solidFill>
                <a:srgbClr val="FF0000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8031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76400" y="76200"/>
            <a:ext cx="8839200" cy="67056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94" t="-253" r="-54194" b="253"/>
          <a:stretch/>
        </p:blipFill>
        <p:spPr>
          <a:xfrm>
            <a:off x="1676401" y="76201"/>
            <a:ext cx="10967317" cy="6700345"/>
          </a:xfrm>
          <a:prstGeom prst="rect">
            <a:avLst/>
          </a:prstGeom>
        </p:spPr>
      </p:pic>
      <p:sp>
        <p:nvSpPr>
          <p:cNvPr id="11" name="Parallelogram 10"/>
          <p:cNvSpPr/>
          <p:nvPr/>
        </p:nvSpPr>
        <p:spPr>
          <a:xfrm>
            <a:off x="5105400" y="98639"/>
            <a:ext cx="2209800" cy="6665979"/>
          </a:xfrm>
          <a:prstGeom prst="parallelogram">
            <a:avLst/>
          </a:prstGeom>
          <a:solidFill>
            <a:srgbClr val="C6C6C6"/>
          </a:solidFill>
          <a:ln>
            <a:solidFill>
              <a:srgbClr val="C6C6C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34100" y="228601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วรรณกรรม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1" name="Pentagon 50"/>
          <p:cNvSpPr/>
          <p:nvPr/>
        </p:nvSpPr>
        <p:spPr>
          <a:xfrm rot="10800000">
            <a:off x="5694546" y="1295399"/>
            <a:ext cx="4555902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2" name="Pentagon 51"/>
          <p:cNvSpPr/>
          <p:nvPr/>
        </p:nvSpPr>
        <p:spPr>
          <a:xfrm rot="10800000">
            <a:off x="5595119" y="1828800"/>
            <a:ext cx="4662460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3" name="Pentagon 52"/>
          <p:cNvSpPr/>
          <p:nvPr/>
        </p:nvSpPr>
        <p:spPr>
          <a:xfrm rot="10800000">
            <a:off x="5480663" y="2362200"/>
            <a:ext cx="4785122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4" name="Pentagon 53"/>
          <p:cNvSpPr/>
          <p:nvPr/>
        </p:nvSpPr>
        <p:spPr>
          <a:xfrm rot="10800000">
            <a:off x="5459255" y="2895600"/>
            <a:ext cx="4808064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5" name="Pentagon 54"/>
          <p:cNvSpPr/>
          <p:nvPr/>
        </p:nvSpPr>
        <p:spPr>
          <a:xfrm rot="10800000">
            <a:off x="5459255" y="3429001"/>
            <a:ext cx="4808064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6" name="Pentagon 55"/>
          <p:cNvSpPr/>
          <p:nvPr/>
        </p:nvSpPr>
        <p:spPr>
          <a:xfrm rot="10800000">
            <a:off x="5295083" y="3962399"/>
            <a:ext cx="4984006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7" name="Pentagon 56"/>
          <p:cNvSpPr/>
          <p:nvPr/>
        </p:nvSpPr>
        <p:spPr>
          <a:xfrm rot="10800000">
            <a:off x="5295083" y="4495799"/>
            <a:ext cx="4984004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8" name="Pentagon 57"/>
          <p:cNvSpPr/>
          <p:nvPr/>
        </p:nvSpPr>
        <p:spPr>
          <a:xfrm rot="10800000">
            <a:off x="5295083" y="5029199"/>
            <a:ext cx="4984004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59" name="Pentagon 58"/>
          <p:cNvSpPr/>
          <p:nvPr/>
        </p:nvSpPr>
        <p:spPr>
          <a:xfrm rot="10800000">
            <a:off x="5184692" y="5562599"/>
            <a:ext cx="5102308" cy="470915"/>
          </a:xfrm>
          <a:prstGeom prst="homePlate">
            <a:avLst/>
          </a:prstGeom>
          <a:solidFill>
            <a:srgbClr val="C6C6C6"/>
          </a:solidFill>
          <a:ln>
            <a:solidFill>
              <a:srgbClr val="5D85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924800" y="122938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หนังสือ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29600" y="1752600"/>
            <a:ext cx="297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จุลสาร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05800" y="2362200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สิ่งเขียน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34400" y="28956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สิ่งพิมพ์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610600" y="33528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ปาฐกถา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970405" y="3951226"/>
            <a:ext cx="1831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คำปราศรัย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939041" y="4505978"/>
            <a:ext cx="160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สุนทรพจน์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28250" y="5029198"/>
            <a:ext cx="227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เทศนา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25210" y="5562598"/>
            <a:ext cx="3090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โปรแกรมคอมพิวเตอร์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5935188"/>
            <a:ext cx="971813" cy="689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04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417" y="61418"/>
            <a:ext cx="8839200" cy="6705600"/>
          </a:xfrm>
          <a:prstGeom prst="rect">
            <a:avLst/>
          </a:prstGeom>
          <a:solidFill>
            <a:srgbClr val="C6C6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81000"/>
            <a:ext cx="1950720" cy="13014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190" y="1819656"/>
            <a:ext cx="1950720" cy="12984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132" y="2468880"/>
            <a:ext cx="1950720" cy="12649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786" y="1805940"/>
            <a:ext cx="1950720" cy="1295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4423781"/>
            <a:ext cx="2499360" cy="17300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419600"/>
            <a:ext cx="2362200" cy="166830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478" y="4059046"/>
            <a:ext cx="1650432" cy="208750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09800" y="1752600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จิตรกรรม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88366" y="3201256"/>
            <a:ext cx="195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ประติมากรรม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39754" y="3849470"/>
            <a:ext cx="1950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ภาพถ่าย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05997" y="3247518"/>
            <a:ext cx="214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ภาพประกอบแผนที่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200004" y="6243798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สถาปัตยกรรม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21680" y="6217686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ศิลปะประยุกต์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84120" y="6217686"/>
            <a:ext cx="195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ภาพพิมพ์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8510" y="5872888"/>
            <a:ext cx="971813" cy="689595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6896100" y="136267"/>
            <a:ext cx="4152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ศิลปกรรม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6565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3778-E3A8-47FD-9DAE-A97F6F63E0C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ประเด็นที่ควรรู้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F5BF7-B152-4943-AED2-2BE88445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 /อายุการคุ้มครอง / ขอบเขตการคุ้มครอง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ผู้มีสิทธิขอรับความคุ้มครอง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สิทธิและหน้าที่ของเจ้าของสิทธิ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สิทธิ/บท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กำหนดโทษ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8521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งานแพร่เสียงแพร่ภาพ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9155" name="TextBox 9"/>
          <p:cNvSpPr txBox="1">
            <a:spLocks noChangeArrowheads="1"/>
          </p:cNvSpPr>
          <p:nvPr/>
        </p:nvSpPr>
        <p:spPr bwMode="auto">
          <a:xfrm>
            <a:off x="1156138" y="1500189"/>
            <a:ext cx="9900745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ข่าวประจำวัน และข้อเท็จจริง</a:t>
            </a:r>
            <a:r>
              <a:rPr lang="th-TH" alt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ที่มีลักษณะเป็นเพียงข่าวสาร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รัฐธรรมนูญ และกฎหมาย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ระเบียบ ข้อบังคับ ประกาศ คำสั่ง คำชี้แจง และหนังสือโต้ตอบของ กระทรวง ทบวง กรม หรือหน่วยงานอื่นใดของรัฐ หรือของท้องถิ่น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คำพิพากษา คำสั่ง คำวินิจฉัย และรายงานของราชการ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คำแปล การรวบรวมสิ่ง</a:t>
            </a:r>
            <a:r>
              <a:rPr lang="th-TH" altLang="th-TH" sz="3200" b="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ตาม (1) ถึง (4) โดยหน่วยงานของรัฐ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3200" b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*** เว้นแต่เป็นการนำงาน </a:t>
            </a:r>
            <a:r>
              <a:rPr lang="en-US" altLang="th-TH" sz="3200" b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1-5 </a:t>
            </a:r>
            <a:r>
              <a:rPr lang="th-TH" altLang="th-TH" sz="3200" b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มาแปลหรือจัดทำขึ้น</a:t>
            </a:r>
            <a:r>
              <a:rPr lang="th-TH" altLang="th-TH" sz="3200" u="sng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โดยเอกชน</a:t>
            </a:r>
            <a:r>
              <a:rPr lang="th-TH" altLang="th-TH" sz="3200" b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ก็อาจเป็นงานอันมีลิขสิทธิ์ได้</a:t>
            </a: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7"/>
          <p:cNvSpPr txBox="1">
            <a:spLocks/>
          </p:cNvSpPr>
          <p:nvPr/>
        </p:nvSpPr>
        <p:spPr bwMode="white">
          <a:xfrm>
            <a:off x="2024034" y="357166"/>
            <a:ext cx="8339166" cy="93823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สิ่งที่ไม่ถือว่าเป็นงานอันมีลิขสิทธิ์</a:t>
            </a:r>
          </a:p>
        </p:txBody>
      </p:sp>
    </p:spTree>
    <p:extLst>
      <p:ext uri="{BB962C8B-B14F-4D97-AF65-F5344CB8AC3E}">
        <p14:creationId xmlns:p14="http://schemas.microsoft.com/office/powerpoint/2010/main" val="3245297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49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งานแพร่เสียงแพร่ภาพ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1203" name="TextBox 9"/>
          <p:cNvSpPr txBox="1">
            <a:spLocks noChangeArrowheads="1"/>
          </p:cNvSpPr>
          <p:nvPr/>
        </p:nvSpPr>
        <p:spPr bwMode="auto">
          <a:xfrm>
            <a:off x="1952626" y="1500189"/>
            <a:ext cx="821531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h-TH" altLang="th-TH" sz="3200" b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th-TH" altLang="th-TH" sz="3200" b="0">
              <a:solidFill>
                <a:prstClr val="black"/>
              </a:solidFill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n-US" altLang="th-TH" sz="3200" b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7"/>
          <p:cNvSpPr txBox="1">
            <a:spLocks/>
          </p:cNvSpPr>
          <p:nvPr/>
        </p:nvSpPr>
        <p:spPr bwMode="white">
          <a:xfrm>
            <a:off x="2495601" y="460374"/>
            <a:ext cx="6575063" cy="835026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altLang="th-TH" sz="44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การคุ้มครองลิขสิทธิ์ไม่คลุมถึง</a:t>
            </a:r>
            <a:endParaRPr lang="th-TH" sz="4400" b="1" kern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2153" y="1530350"/>
            <a:ext cx="10815144" cy="403225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457200" indent="-4572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ความคิด  แนวคิด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ทฤษฎีทางวิทยาศาสตร์ คณิตศาสตร์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ขั้นตอน กรรมวิธี ระบบ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การค้นพบ หลักการ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ชื่อผลงาน ชื่อ</a:t>
            </a:r>
            <a:r>
              <a:rPr lang="th-TH" altLang="en-US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(ชื่อคน ชื่อหนังสือ ชื่อเรื่อง ฯ)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คำสั้นๆ คำขวัญ  รายชื่อส่วนประกอบหรือส่วนผสม</a:t>
            </a:r>
            <a:r>
              <a:rPr lang="th-TH" altLang="en-US" sz="3200" dirty="0" err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ต่างๆ</a:t>
            </a: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เช่น อาหาร เครื่องดื่ม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en-US" altLang="en-US" sz="320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altLang="en-US" sz="3200" i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เนื่องจากไม่มีการสร้างสรรค์ที่เพียงพอ  แต่อาจจะได้รับความคุ้มครองจากกฎหมายอื่น เช่น กฎหมายเครื่องหมายการค้า</a:t>
            </a:r>
            <a:endParaRPr lang="en-US" altLang="en-US" sz="3200" i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55951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97776" y="1259243"/>
            <a:ext cx="1099644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457200" marR="0" lvl="1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งานสร้างสรรค์ที่ได้ริเริ่มทำขึ้น จะได้รับการคุ้มครองในทันที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(automatic protection) </a:t>
            </a: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โดยมิต้องผ่านพิธีการใดๆ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(no formality)</a:t>
            </a: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รวมถึงการจดทะเบียน หากงานนั้นเข้าข่ายงานอันมีลิขสิทธิ์ตามที่กฎหมายกำหนด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h-TH" i="1" u="sng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หลักสัญชาติ</a:t>
            </a:r>
          </a:p>
          <a:p>
            <a:pPr marL="1752600" marR="0" lvl="3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1)</a:t>
            </a: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ผู้สร้างสรรค์จะได้รับการคุ้มครองลิขสิทธิ์ในงานที่ได้สร้างสรรค์ขึ้น หากเป็นคนสัญชาติไทย หรือสัญชาติของประเทศภาคีอนุสัญญาว่าด้วยการคุ้มครองลิขสิทธิ์ คือ อนุสัญญากรุงเบอร์นและ ข้อตกลงว่าด้วยการคุ้มครองทรัพย์สินทางปัญญาที่เกี่ยวกับการค้า</a:t>
            </a:r>
            <a:r>
              <a:rPr kumimoji="0" lang="en-US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(TRIPS)</a:t>
            </a:r>
          </a:p>
          <a:p>
            <a:pPr marL="1752600" marR="0" lvl="3" indent="-3810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AutoNum type="arabicParenBoth" startAt="2"/>
              <a:tabLst/>
              <a:defRPr/>
            </a:pP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ในกรณีผู้สร้างสรรค์เป็นนิติบุคคล นิติบุ</a:t>
            </a:r>
            <a:r>
              <a:rPr lang="th-TH" sz="2400" kern="0" noProof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</a:t>
            </a:r>
            <a:r>
              <a:rPr kumimoji="0" lang="th-TH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คลนั้นต้องจัดตั้งขึ้นตามกฎหมายไทย</a:t>
            </a:r>
          </a:p>
          <a:p>
            <a:pPr marL="914400" marR="0" lvl="2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h-TH" i="1" u="sng" strike="noStrike" kern="0" cap="none" spc="0" normalizeH="0" baseline="0" noProof="0" dirty="0" smtClean="0">
                <a:ln>
                  <a:noFill/>
                </a:ln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หลักดินแดน</a:t>
            </a:r>
          </a:p>
          <a:p>
            <a:pPr marL="1371600" marR="0" lvl="2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ในกรณีที่ยังไม่ได้โฆษณา ผลงานส่วนใหญ่สร้างสรรค์ขึ้นในประเทศไทย หรือประเทศภาคีอนุสัญญาว่าด้วยการคุ้มครองลิขสิทธิ์</a:t>
            </a:r>
          </a:p>
          <a:p>
            <a:pPr marL="1371600" marR="0" lvl="2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ในกรณีที่ได้โฆษณางานนั้นแล้ว การโฆษณาครั้งแรกทำขึ้นในประเทศไทยหรือประเทศภาคีอนุสัญญาว่าด้วยการคุ้มครองลิขสิทธิ์</a:t>
            </a:r>
          </a:p>
          <a:p>
            <a:pPr marL="1371600" marR="0" lvl="2" indent="-4572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kumimoji="0" lang="en-US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kumimoji="0" lang="th-TH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หากมีการโฆษณาไปแล้วครั้งแรกในประเทศที่ไม่ใช่ภาคีดังกล่าว ผู้สร้างสรรค์จะได้รับการคุ้มครองต่อเมื่อมีการโฆษณางานนั้นในประเทศ หรือประเทศภาคีฯภายในสามสิบวันนับตั้งแต่โฆษณาครั้งแรก </a:t>
            </a:r>
          </a:p>
        </p:txBody>
      </p:sp>
    </p:spTree>
    <p:extLst>
      <p:ext uri="{BB962C8B-B14F-4D97-AF65-F5344CB8AC3E}">
        <p14:creationId xmlns:p14="http://schemas.microsoft.com/office/powerpoint/2010/main" val="36337098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4450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อายุการคุ้มครองลิขสิทธิ์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9610" y="1543816"/>
            <a:ext cx="10227989" cy="4929188"/>
          </a:xfrm>
        </p:spPr>
        <p:txBody>
          <a:bodyPr/>
          <a:lstStyle/>
          <a:p>
            <a:pPr lvl="1">
              <a:buFontTx/>
              <a:buChar char="•"/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กฎหมายให้การคุ้มครองลิขสิทธิ์ในงานทั่วไป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ตลอดอายุของผู้สร้างสรรค์ และต่อไปอีก 50 ปี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หลังจากผู้สร้างสรรค์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เสียชีวิต  </a:t>
            </a:r>
          </a:p>
          <a:p>
            <a:pPr marL="457200" lvl="1" indent="0">
              <a:buNone/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กรณีที่มีผู้สร้างสรรค์ร่วม ลิขสิทธิ์ในงานดังกล่าวให้มีอยู่ตลอดอายุของผู้สร้างสรรค์ร่วม และมีอยู่ต่อไปอีกเป็น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เวลา50 สิบ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ปีนับแต่ผู้สร้างสรรค์ร่วมคนสุดท้ายถึงแก่ความตาย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eaLnBrk="1" hangingPunct="1">
              <a:lnSpc>
                <a:spcPct val="90000"/>
              </a:lnSpc>
              <a:buFontTx/>
              <a:buChar char="•"/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งานภาพถ่าย โสตทัศนวัสดุ ภาพยนตร์ สิ่งบันทึกเสียง หรืองานแพร่เสียงแพร่ภาพ จะมีอายุการคุ้มครอง 50 ปี นับตั้งแต่วันที่สร้างสรรค์</a:t>
            </a:r>
          </a:p>
          <a:p>
            <a:pPr lvl="1">
              <a:buFontTx/>
              <a:buChar char="•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ลิขสิทธิ์ในงาน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ศิลปะประยุกต์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อายุ25 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นับแต่ได้สร้างสรรค์งานนั้นขึ้น แต่ถ้าได้มีการโฆษณางานนั้นในระหว่างระยะเวลาดังกล่าว ให้ลิขสิทธิ์มี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25 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นับแต่ได้มีการโฆษณาเป็นครั้ง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แรก</a:t>
            </a:r>
          </a:p>
          <a:p>
            <a:pPr lvl="1">
              <a:buFontTx/>
              <a:buChar char="•"/>
              <a:defRPr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ในกรณีที่ผู้สร้างสรรค์เป็น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นิติบุคคล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ให้ลิขสิทธิ์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อายุ50ปี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นับแต่ผู้สร้างสรรค์ได้สร้างสรรค์ขึ้น แต่ถ้าได้มีการโฆษณางานนั้นในระหว่างระยะเวลาดังกล่าว 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ลิขสิทธิมีอายุ50ปี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นับแต่ได้มีการโฆษณาเป็นครั้งแรก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80884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323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พนักงาน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หรือลูกจ้าง กรณีจ้างแรงงาน (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สามารถตกลงเป็นอย่างอื่นได้)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ผู้ว่าจ้าง กรณีจ้างทำของ  (สามารถตกลงเป็นอย่างอื่นได้)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ผู้ที่ดัดแปลงงานอันมีลิขสิทธิ์ โดยได้รับอนุญาตจากเจ้าของ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รวบรวมหรือ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ประกอบเข้ากันซึ่งงานอันมีลิขสิทธิ์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ในลักษณะ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ซึ่งมิได้ลอกเลียนงานของบุคคลอื่น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อนุญาตจากเจ้าของ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กระทรวง ทบวง กรม หรือหน่วยงานอื่นใดของรัฐหรือของท้องถิ่น ย่อมมีลิขสิทธิ์ในงานที่ได้สร้างสรรค์ขึ้นโดยการจ้าง หรือตามคำสั่งหรือในความควบคุมของตน (สามารถตกลงเป็นอย่างอื่นได้)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029546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221" y="0"/>
            <a:ext cx="10515600" cy="906627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สิทธิและหน้าที่ของเจ้าของ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275" y="859112"/>
            <a:ext cx="10515600" cy="36607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i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สิทธิทางเศรษฐกิจ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ลิขสิทธิ์ย่อมมีสิทธิแต่ผู้เดียวดังต่อไปนี้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(1) ทำซ้ำหรือดัดแปลง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เผยแพร่ต่อสาธารณชน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(3) ให้เช่าต้นฉบับหรือสำเนางานโปรแกรมคอมพิวเตอร์ โสตทัศนวัสดุ ภาพยนตร์ และสิ่งบันทึกเสียง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(4) ให้ประโยชน์อันเกิดจากลิขสิทธิ์แก่ผู้อื่น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(5) อนุญาตให้ผู้อื่นใช้สิทธิตาม (1) (2) หรือ (3) โดยจะกำหนดเงื่อนไขอย่างใดหรือไม่ก็ได้ แต่เงื่อนไขดังกล่าวจะกำหนดในลักษณะที่เป็นการจำกัดการแข่งขันโดยไม่เป็นธรรมไม่ได้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>
          <a:xfrm>
            <a:off x="1169275" y="4698124"/>
            <a:ext cx="9454055" cy="2049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th-TH" altLang="th-TH" i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สิทธิทางศีลธรรม</a:t>
            </a:r>
          </a:p>
          <a:p>
            <a:pPr marL="0" indent="0">
              <a:buNone/>
            </a:pP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แสดงตนเป็นผู้สร้างสรรค์</a:t>
            </a:r>
          </a:p>
          <a:p>
            <a:pPr marL="0" indent="0" algn="thaiDist">
              <a:buNone/>
            </a:pP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ห้ามมิให้ผู้รับโอนลิขสิทธิ์หรือบุคคลอื่นใด บิดเบือน ดัดแปลง ตัดทอน หรือกระทำการอื่นใดแก่งานจนเกิดความเสียหายต่อชื่อเสียง หรือเกียรติคุณของผู้สร้างสรรค์</a:t>
            </a:r>
            <a:endParaRPr lang="en-US" alt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0730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06668" y="189186"/>
            <a:ext cx="10515600" cy="56514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หมายความรวมถึง คัดลอกไม่ว่าโดยวิธีใด ๆ เลียนแบบ ทำสำเนา ทำแม่พิมพ์ บันทึกเสียง บันทึกภาพ หรือบันทึกเสียงและภาพ จากต้นฉบับ จากสำเนา หรือจากการโฆษณาในส่วนอันเป็นสาระสำคัญ ทั้งนี้ ไม่ว่าทั้งหมดหรือบางส่วน สำหรับในส่วนที่เกี่ยวกับโปรแกรมคอมพิวเตอร์ให้หมายความถึง คัดลอกหรือทำสำเนาโปรแกรมคอมพิวเตอร์จากสื่อบันทึกใด ไม่ว่าด้วยวิธีใด ๆ ในส่วนอันเป็นสาระสำคัญ โดยไม่มีลักษณะเป็นการจัดทำงานขึ้นใหม่ ทั้งนี้ ไม่ว่าทั้งหมดหรือ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บางส่วน</a:t>
            </a:r>
          </a:p>
          <a:p>
            <a:pPr marL="0" indent="0"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ดัดแปลง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ทำซ้ำโดยเปลี่ยนรูปใหม่ ปรับปรุง แก้ไขเพิ่มเติม หรือจำลองงานต้นฉบับในส่วนอันเป็นสาระสำคัญโดยไม่มีลักษณะเป็นการจัดทำงานขึ้นใหม่ ทั้งนี้ ไม่ว่าทั้งหมดหรือบางส่วน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(1) ในส่วนที่เกี่ยวกับวรรณกรรม ให้หมายความรวมถึง แปลวรรณกรรม เปลี่ยนรูปวรรณกรรมหรือรวบรวมวรรณกรรมโดยคัดเลือกและจัดลำดับใหม่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(2) ในส่วนที่เกี่ยวกับโปรแกรมคอมพิวเตอร์ ให้หมายความรวมถึง ทำซ้ำโดยเปลี่ยนรูปใหม่ ปรับปรุง แก้ไขเพิ่มเติมโปรแกรมคอมพิวเตอร์ในส่วนอันเป็นสาระสำคัญ โดยไม่มีลักษณะเป็นการจัดทำขึ้นใหม่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(3) ในส่วนที่เกี่ยวกับนาฏกรรม ให้หมายความรวมถึง เปลี่ยนงานที่มิใช่นาฏกรรมให้เป็นนาฏกรรม หรือเปลี่ยนนาฏกรรมให้เป็นงานที่มิใช่นาฏกรรม ทั้งนี้ ไม่ว่าในภาษาเดิมหรือต่างภาษากัน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(4) ในส่วนที่เกี่ยวกับศิลปกรรม ให้หมายความรวมถึง เปลี่ยนงานที่เป็นรูปสองมิติหรือสามมิติ ให้เป็นรูปสามมิติหรือสองมิติ หรือทำหุ่นจำลองจากงานต้นฉบับ</a:t>
            </a:r>
          </a:p>
          <a:p>
            <a:pPr marL="0" indent="0">
              <a:buNone/>
            </a:pP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(5) ในส่วนที่เกี่ยวกับดนตรีกรรม ให้หมายความรวมถึง จัดลำดับเรียบเรียงเสียงประสาน หรือเปลี่ยนคำร้องหรือทำนอง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  <a:p>
            <a:pPr marL="0" indent="0"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ต่อสาธารณชน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ทำให้ปรากฏต่อสาธารณชน โดยการแสดง การบรรยาย การสวด การบรรเลง การทำให้ปรากฏด้วยเสียงและหรือภาพ การก่อสร้าง การจำหน่าย หรือโดยวิธีอื่นใดซึ่งงานที่ได้จัดทำ</a:t>
            </a:r>
            <a:r>
              <a:rPr lang="th-TH" sz="20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</a:p>
          <a:p>
            <a:pPr marL="0" indent="0">
              <a:buNone/>
            </a:pPr>
            <a:r>
              <a:rPr lang="th-TH" sz="20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โฆษณา </a:t>
            </a:r>
            <a:r>
              <a:rPr lang="th-TH" sz="2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นำสำเนาจำลองของงานไม่ว่าในรูปหรือลักษณะอย่างใดที่ทำขึ้นโดยความยินยอมของผู้สร้างสรรค์ออกจำหน่ายโดยสำเนาจำลองนั้นมีปรากฏต่อสาธารณชนเป็นจำนวนมากพอสมควรตามสภาพของงานนั้น แต่ทั้งนี้ไม่หมายความรวมถึง การแสดงหรือการทำให้ปรากฏซึ่งนาฏกรรม ดนตรีกรรม หรือภาพยนตร์ การบรรยายหรือการปาฐกถาซึ่งวรรณกรรม การแพร่เสียงแพร่ภาพเกี่ยวกับงานใด การนำศิลปกรรมออกแสดงและการก่อสร้างงานสถาปัตยกรรม</a:t>
            </a:r>
          </a:p>
          <a:p>
            <a:endParaRPr lang="th-TH" sz="16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76563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1345"/>
            <a:ext cx="10515600" cy="1169385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โทษ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04497" y="1019503"/>
            <a:ext cx="11319641" cy="4866345"/>
          </a:xfrm>
        </p:spPr>
        <p:txBody>
          <a:bodyPr>
            <a:noAutofit/>
          </a:bodyPr>
          <a:lstStyle/>
          <a:p>
            <a:pPr marL="990600" lvl="1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ความหมาย: การที่บุคคลใดกระทำการใดแก่งานลิขสิทธิ์ซึ่งกฎหมายกำหนดว่าเป็นสิทธิแต่เพียงผู้เดียวของเจ้าของลิขสิทธิ์ที่จะกระทำได้ โดยไม่ได้รับอนุญาตจากเจ้าของลิขสิทธิ์ก่อน แบ่งออกได้เป็น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การละเมิดลิขสิทธิ์โดยทางตรง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การทำซ้ำ ดัดแปลง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การเผยแพร่ต่อสาธารณชน</a:t>
            </a:r>
          </a:p>
          <a:p>
            <a:pPr marL="914400" lvl="2" indent="0">
              <a:buNone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ผู้ใดละเมิดต้อง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ระวางโทษปรับตั้งแต่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สองหมื่นบาทถึงสองแสน</a:t>
            </a:r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ถ้าการกระทำ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ความผิดเป็น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กระทำเพื่อการค้า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ผู้กระทำต้องระวางโทษจำคุกตั้งแต่หกเดือนถึงสี่ปี หรือปรับตั้งแต่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หนึ่งแสนบาทถึงแปดแสน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หรือทั้งจำทั้ง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</a:t>
            </a:r>
          </a:p>
          <a:p>
            <a:pPr marL="990600" lvl="1" indent="-5334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การละเมิดลิขสิทธิ์โดยอ้อม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ได้แก่การที่รู้หรือมีเหตุอันควรรู้อยู่แล้วว่างานใดได้ทำขึ้นโดยละเมิดลิขสิทธิ์ของผู้อื่น แต่ยังกระทำการ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เพื่อหากำไร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จากงานนั้น การกระทำดังกล่าว ได้แก่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 มีไว้เพื่อขาย เสนอขาย ให้เช่า เสนอให้เช่า ให้เช่าซื้อ หรือเสนอให้เช่าซื้อ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การเผยแพร่ต่อสาธารณชน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แจกจ่ายในลักษณะที่อาจก่อให้เกิดความเสียหายแก่เจ้าของลิขสิทธิ์</a:t>
            </a:r>
          </a:p>
          <a:p>
            <a:pPr marL="1371600" lvl="2" indent="-457200" eaLnBrk="1" hangingPunct="1">
              <a:lnSpc>
                <a:spcPct val="90000"/>
              </a:lnSpc>
              <a:buFontTx/>
              <a:buAutoNum type="arabicParenBoth"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การนำเข้ามาในราชอาณาจักร</a:t>
            </a:r>
          </a:p>
          <a:p>
            <a:pPr marL="914400" lvl="2" indent="0">
              <a:buNone/>
              <a:defRPr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ผู้ใดละเมิดต้อง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ระวางโทษปรับตั้งแต่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หนึ่งหมื่นบาทถึงหนึ่งแสน</a:t>
            </a:r>
            <a:r>
              <a:rPr lang="th-TH" sz="2400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    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ถ้าการกระทำ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ความผิดเป็น</a:t>
            </a:r>
            <a:r>
              <a:rPr lang="th-TH" sz="2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การกระทำเพื่อการค้า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ผู้กระทำต้องระวางโทษจำคุกตั้งแต่สามเดือนถึงสองปี หรือปรับตั้งแต่</a:t>
            </a:r>
            <a:r>
              <a:rPr lang="th-TH" sz="2400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ห้าหมื่นบาทถึงสี่แสนบาท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หรือทั้งจำทั้งปรับ</a:t>
            </a:r>
          </a:p>
          <a:p>
            <a:pPr marL="914400" lvl="2" indent="0" eaLnBrk="1" hangingPunct="1">
              <a:lnSpc>
                <a:spcPct val="90000"/>
              </a:lnSpc>
              <a:buNone/>
              <a:defRPr/>
            </a:pP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85928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ชื่อเรื่อง 1"/>
          <p:cNvSpPr>
            <a:spLocks noGrp="1"/>
          </p:cNvSpPr>
          <p:nvPr>
            <p:ph type="title"/>
          </p:nvPr>
        </p:nvSpPr>
        <p:spPr>
          <a:xfrm>
            <a:off x="838200" y="154919"/>
            <a:ext cx="10515600" cy="1064282"/>
          </a:xfrm>
        </p:spPr>
        <p:txBody>
          <a:bodyPr/>
          <a:lstStyle/>
          <a:p>
            <a:pPr algn="ctr" eaLnBrk="1" hangingPunct="1"/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ข้อยกเว้นการละเมิดลิขสิทธิ์</a:t>
            </a:r>
            <a:endParaRPr lang="en-US" alt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754414"/>
          </a:xfrm>
        </p:spPr>
        <p:txBody>
          <a:bodyPr>
            <a:normAutofit fontScale="85000" lnSpcReduction="20000"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หลักการทั่วไป(ม. 32)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ไม่ขัดต่อการแสวงหาประโยชน์จากงานอันมีลิขสิทธิ์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ไม่กระทบกระเทือนถึงสิทธิอันชอบด้วยกฎหมายของเจ้าของลิขสิทธิ์เกิน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สมควร</a:t>
            </a:r>
          </a:p>
          <a:p>
            <a:pPr marL="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ม.32 ว2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กระทำอย่างใดอย่างหนึ่งแก่งานอันมีลิขสิทธิ์ตามวรรคหนึ่ง มิให้ถือว่าเป็นการละเมิด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</a:t>
            </a: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(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วิจัยหรือศึกษางานนั้น อันมิใช่การกระทำเพื่อหากำไร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ใช้เพื่อประโยชน์ของตนเอง หรือเพื่อประโยชน์ของตนเองและบุคคลอื่นในครอบครัวหรือญาติสนิท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ติชม วิจารณ์ หรือแนะนำผลงานโดยมีการรับรู้ถึงความเป็นเจ้าของลิขสิทธิ์ในงานนั้น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(4)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เสนอรายงานข่าวทางสื่อสารมวลชนโดยมีการรับรู้ถึงความเป็นเจ้าของลิขสิทธิ์ในงานนั้น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(5)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 ดัดแปลง นำออกแสดง หรือทำให้ปรากฏ เพื่อประโยชน์ในการพิจารณาของศาลหรือเจ้าพนักงานซึ่งมีอำนาจตามกฎหมาย หรือในการรายงานผลการพิจารณาดังกล่าว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(6)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 ดัดแปลง นำออกแสดง หรือทำให้ปรากฏโดยผู้สอนเพื่อประโยชน์ในการสอนของตน อันมิใช่การกระทำเพื่อหากำไร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(7)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ทำซ้ำ ดัดแปลงบางส่วนของงาน หรือตัดทอนหรือทำบทสรุปโดยผู้สอนหรือสถาบันศึกษา เพื่อแจกจ่ายหรือจำหน่ายแก่ผู้เรียนในชั้นเรียนหรือในสถาบันศึกษา ทั้งนี้ ต้องไม่เป็นการกระทำเพื่อหากำไร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(8)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นำงานนั้นมาใช้เป็นส่วนหนึ่งในการถามและตอบในการ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สอบ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1775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6960"/>
            <a:ext cx="10515600" cy="696420"/>
          </a:xfrm>
        </p:spPr>
        <p:txBody>
          <a:bodyPr>
            <a:normAutofit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ข้อยกเว้นการละเมิด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ลิขสิทธิ์(ต่อ)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03586"/>
            <a:ext cx="10515600" cy="5517931"/>
          </a:xfrm>
        </p:spPr>
        <p:txBody>
          <a:bodyPr>
            <a:normAutofit fontScale="77500" lnSpcReduction="20000"/>
          </a:bodyPr>
          <a:lstStyle/>
          <a:p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33 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กล่าว คัด ลอก เลียน หรืออ้างอิงงานบางตอนตามสมควรจากงานอันมีลิขสิทธิ์ตามพระราชบัญญัตินี้ โดยมีการรับรู้ถึงความเป็นเจ้าของลิขสิทธิ์ มิให้ถือว่าเป็นการละเมิดลิขสิทธิ์ </a:t>
            </a:r>
            <a:r>
              <a:rPr lang="th-TH" sz="3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ถ้าได้ปฏิบัติตามมาตรา 32 วรรค</a:t>
            </a:r>
            <a:r>
              <a:rPr lang="th-TH" sz="3400" i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</a:t>
            </a:r>
          </a:p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34 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การทำซ้ำโดยบรรณารักษ์ของห้องสมุดซึ่งงานอันมีลิขสิทธิ์ตามพระราชบัญญัตินี้ มิให้ถือว่าเป็นการละเมิดลิขสิทธิ์หากการทำซ้ำนั้นมิได้มีวัตถุประสงค์เพื่อหากำไร </a:t>
            </a:r>
            <a:r>
              <a:rPr lang="th-TH" sz="3400" i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และได้ปฏิบัติตามมาตรา 32 วรรคหนึ่ง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ในกรณีดังต่อไปนี้</a:t>
            </a:r>
          </a:p>
          <a:p>
            <a:pPr marL="0" indent="0">
              <a:buNone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(1) การทำซ้ำเพื่อใช้ในห้องสมุดหรือให้แก่ห้องสมุดอื่น</a:t>
            </a:r>
          </a:p>
          <a:p>
            <a:pPr marL="0" indent="0">
              <a:buNone/>
            </a:pP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(2) การทำซ้ำงานบางตอนตามสมควรให้แก่บุคคลอื่นเพื่อประโยชน์ในการวิจัยหรือ</a:t>
            </a:r>
            <a:r>
              <a:rPr lang="th-TH" sz="3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</a:p>
          <a:p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37 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การวาดเขียน การเขียนระบายสี การก่อสร้างการแกะลายเส้น การปั้น การแกะสลัก การพิมพ์ภาพ การถ่ายภาพ การถ่ายภาพยนตร์ การแพร่ภาพ หรือการกระทำใด ๆ ทำนองเดียวกันนี้ซึ่งศิลปกรรมใดอันตั้งเปิดเผยประจำอยู่ในที่สาธารณะ นอกจากงานสถาปัตยกรรม มิให้ถือว่าเป็นการละเมิดลิขสิทธิ์ในศิลปกรรมนั้น</a:t>
            </a:r>
          </a:p>
          <a:p>
            <a:pPr marL="0" indent="0">
              <a:buNone/>
            </a:pPr>
            <a:endParaRPr lang="th-TH" sz="3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38 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การวาดเขียน การเขียนระบายสี การแกะลายเส้น  การปั้น การแกะสลัก การพิมพ์ภาพ การถ่ายภาพ การถ่ายภาพยนตร์ หรือการแพร่ภาพซึ่งงานสถาปัตยกรรมใด มิให้ถือว่าเป็นการละเมิดลิขสิทธิ์ในงานสถาปัตยกรรมนั้น</a:t>
            </a:r>
          </a:p>
          <a:p>
            <a:pPr marL="0" indent="0">
              <a:buNone/>
            </a:pPr>
            <a:endParaRPr lang="th-TH" sz="3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sz="3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39  </a:t>
            </a:r>
            <a:r>
              <a:rPr lang="th-TH" sz="3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การถ่ายภาพหรือการถ่ายภาพยนตร์หรือการแพร่ภาพซึ่งงานใด ๆ อันมีศิลปกรรมใดรวมอยู่เป็นส่วนประกอบด้วย มิให้ถือว่าเป็นการละเมิดลิขสิทธิ์ในศิลปกรรมนั้น</a:t>
            </a:r>
          </a:p>
          <a:p>
            <a:pPr marL="0" indent="0">
              <a:buNone/>
            </a:pPr>
            <a:endParaRPr lang="th-TH" dirty="0"/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9572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7CD68-D8C4-4FFE-AA04-C9E1A495A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21937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กฎหมายทรัพย์สินทางปัญญาในประเทศไทย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EF705-2039-4C93-BEC1-1DFC4CD080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 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2522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2542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เครื่องหมายการค้า พ.ศ 253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(ฉบับที่ 3) พ.ศ.25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59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ลิขสิทธิ์ พ.ศ 2537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ความลับทางการค้า 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2545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(ฉบับที่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2558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คุ้มครองแบบผังภูมิวงจรรวม 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2543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สิ่งบ่งชี้ทางภูมิศาสตร์ 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2546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คุ้มครองพันธุ์พืช พ.ศ. </a:t>
            </a:r>
            <a:r>
              <a:rPr lang="en-US" dirty="0">
                <a:latin typeface="TH SarabunPSK" panose="020B0500040200020003" pitchFamily="34" charset="-34"/>
                <a:cs typeface="TH SarabunPSK" panose="020B0500040200020003" pitchFamily="34" charset="-34"/>
              </a:rPr>
              <a:t>2542</a:t>
            </a:r>
          </a:p>
        </p:txBody>
      </p:sp>
    </p:spTree>
    <p:extLst>
      <p:ext uri="{BB962C8B-B14F-4D97-AF65-F5344CB8AC3E}">
        <p14:creationId xmlns:p14="http://schemas.microsoft.com/office/powerpoint/2010/main" val="27092228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C8423-05F4-47C2-9C1B-4029EA17C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408"/>
            <a:ext cx="10515600" cy="1221937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เครื่องหมายการค้า พ.ศ 2534 (ฉบับที่ 3) พ.ศ.2559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5427-25D0-41E5-B5B9-165C17344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439"/>
            <a:ext cx="10515600" cy="496405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๔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ในพระราชบัญญัตินี้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“เครื่องหมาย” หมายความว่า ภาพถ่าย ภาพวาด ภาพประดิษฐ์ ตรา ชื่อ คำ ข้อความ ตัวหนังสือ ตัวเลข ลายมือชื่อ กลุ่มของสี รูปร่างหรือรูปทรงของวัตถุ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สิ่งเหล่านี้อย่างใดอย่างหนึ่งหรือหลายอย่างรวมกัน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“เครื่องหมายการค้า”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หมายความว่า เครื่องหมายที่ใช้หรือจะใช้เป็นที่หมายหรือเกี่ยวข้องกับสินค้า เพื่อแสดงว่าสินค้าที่ใช้เครื่องหมายของเจ้าของเครื่องหมายการค้านั้นแตกต่างกับสินค้าที่ใช้เครื่องหมายการค้าของบุคคลอื่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“เครื่องหมายบริการ” หมายความว่า เครื่องหมายที่ใช้หรือจะใช้เป็นที่หมายหรือเกี่ยวข้องกับบริการ เพื่อแสดงว่าบริการที่ใช้เครื่องหมายของเจ้าของเครื่องหมายบริการนั้นแตกต่างกับบริการที่ใช้เครื่องหมายบริการของบุคคลอื่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“เครื่องหมายรับรอง” หมายความว่า เครื่องหมายที่เจ้าของเครื่องหมายรับรองใช้หรือจะใช้เป็นที่หมายหรือเกี่ยวข้องกับสินค้าหรือบริการของบุคคลอื่น เพื่อเป็นการรับรองเกี่ยวกับแหล่งกำเนิด ส่วนประกอบ วิธีการผลิต คุณภาพ หรือคุณลักษณะอื่นใดของสินค้านั้น หรือเพื่อรับรองเกี่ยวกับสภาพ คุณภาพ ชนิด หรือคุณลักษณะอื่นใดของบริการนั้น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“เครื่องหมายร่วม” หมายความว่า เครื่องหมายการค้าหรือเครื่องหมายบริการที่ใช้หรือจะใช้โดยบริษัทหรือวิสาหกิจในกลุ่มเดียวกันหรือโดยสมาชิกของสมาคม สหกรณ์ สหภาพ สมาพันธ์ กลุ่มบุคคลหรือองค์กรอื่นใดของรัฐหรือเอกชน</a:t>
            </a: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4646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Box 9"/>
          <p:cNvSpPr txBox="1">
            <a:spLocks noChangeArrowheads="1"/>
          </p:cNvSpPr>
          <p:nvPr/>
        </p:nvSpPr>
        <p:spPr bwMode="auto">
          <a:xfrm>
            <a:off x="334032" y="1581150"/>
            <a:ext cx="821531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  <a:buClr>
                <a:srgbClr val="F1850F"/>
              </a:buClr>
              <a:buFont typeface="Wingdings" panose="05000000000000000000" pitchFamily="2" charset="2"/>
              <a:buChar char="q"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เครื่องหมายการค้า </a:t>
            </a:r>
            <a:r>
              <a:rPr lang="en-US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(Trademark)</a:t>
            </a: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>
                <a:srgbClr val="F1850F"/>
              </a:buClr>
              <a:buFont typeface="Wingdings" panose="05000000000000000000" pitchFamily="2" charset="2"/>
              <a:buChar char="q"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เครื่องหมายบริการ </a:t>
            </a:r>
            <a:r>
              <a:rPr lang="en-US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(Service mark)</a:t>
            </a: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>
                <a:srgbClr val="F1850F"/>
              </a:buClr>
              <a:buFont typeface="Wingdings" panose="05000000000000000000" pitchFamily="2" charset="2"/>
              <a:buChar char="q"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เครื่องหมายรับรอง </a:t>
            </a:r>
            <a:r>
              <a:rPr lang="en-US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(Certification mark)</a:t>
            </a: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thaiDist" fontAlgn="base">
              <a:spcBef>
                <a:spcPct val="0"/>
              </a:spcBef>
              <a:spcAft>
                <a:spcPct val="0"/>
              </a:spcAft>
              <a:buClr>
                <a:srgbClr val="F1850F"/>
              </a:buClr>
              <a:buFont typeface="Wingdings" panose="05000000000000000000" pitchFamily="2" charset="2"/>
              <a:buChar char="q"/>
            </a:pPr>
            <a:r>
              <a:rPr lang="th-TH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เครื่องหมายร่วม </a:t>
            </a:r>
            <a:r>
              <a:rPr lang="en-US" altLang="th-TH" sz="3200" b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(Collective mark)</a:t>
            </a:r>
            <a:endParaRPr lang="th-TH" altLang="th-TH" sz="3200" b="0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ชื่อเรื่อง 7"/>
          <p:cNvSpPr txBox="1">
            <a:spLocks/>
          </p:cNvSpPr>
          <p:nvPr/>
        </p:nvSpPr>
        <p:spPr bwMode="white">
          <a:xfrm>
            <a:off x="405440" y="357165"/>
            <a:ext cx="8339166" cy="93823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5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ประเภทของเครื่องหมายการค้า</a:t>
            </a:r>
          </a:p>
        </p:txBody>
      </p:sp>
      <p:pic>
        <p:nvPicPr>
          <p:cNvPr id="54274" name="Picture 2" descr="http://lovindanger.files.wordpress.com/2012/06/300px-starbucks_corporation_logo_2011-svg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220" y="1428750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6" name="Picture 4" descr="http://vmoney.in.th/wp-content/uploads/2012/02/True-coffee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906" y="1428749"/>
            <a:ext cx="1214438" cy="121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 descr="http://www.briankboyd.com/Images/bcc_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031" y="1357313"/>
            <a:ext cx="11557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 descr="http://s.exaidea.com/upload2/1/20120201/1d42ca23f741a6f62769ea6df7dba2e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906" y="2928937"/>
            <a:ext cx="15367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 descr="http://1.bp.blogspot.com/_tF_DyjQ-CPA/TFzKF5-PdLI/AAAAAAAAC5c/BVYD7iqMKrM/s1600/nokair_lo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81" y="3000374"/>
            <a:ext cx="9286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6" name="Picture 14" descr="http://www.walkwaywhy.com/images/column_1323373630/Copy+of+P8080037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720" y="40719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8" name="Picture 16" descr="http://www.acfs.go.th/halal/images/halal_logo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7219" y="4214812"/>
            <a:ext cx="1606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0" name="Picture 18" descr="http://bp1.blogger.com/_ftm06ityTRw/RePnb6XFY3I/AAAAAAAAAKM/TUrcxlF5PNM/s400/03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69" y="4013199"/>
            <a:ext cx="142875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20" descr="http://www.siamshop.com/uppic_pt/0b/5652e46f4a5b10e82282132f9c078d0b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969" y="5741988"/>
            <a:ext cx="2119312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4" name="Picture 22" descr="http://www.autofreestyle.com/wp-content/uploads/2011/11/ptt2-300x23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970" y="5476875"/>
            <a:ext cx="1785937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6" name="Picture 24" descr="http://www.blogssi.com/360degree/wp-content/uploads/2010/12/SSI-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782" y="5500688"/>
            <a:ext cx="1141413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6" descr="http://www.industry.go.th/ops/pio/singburi/SiteCollectionImages/untitled.bmp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5" y="4071938"/>
            <a:ext cx="1285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7" name="Picture 25" descr="C:\Users\PSU-BIC\Desktop\thaioil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94" y="5786437"/>
            <a:ext cx="17145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http://promotions.co.th/wp-content/uploads/air-asia-logo.gif"/>
          <p:cNvPicPr>
            <a:picLocks noChangeAspect="1" noChangeArrowheads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156" y="3071812"/>
            <a:ext cx="14287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" descr="Welcome to ISO"/>
          <p:cNvPicPr>
            <a:picLocks noGrp="1" noChangeAspect="1" noChangeArrowheads="1"/>
          </p:cNvPicPr>
          <p:nvPr>
            <p:ph idx="4294967295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91907" y="4214812"/>
            <a:ext cx="2447925" cy="946150"/>
          </a:xfrm>
        </p:spPr>
      </p:pic>
      <p:pic>
        <p:nvPicPr>
          <p:cNvPr id="3" name="รูปภาพ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464337" y="3436099"/>
            <a:ext cx="2514007" cy="91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69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54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4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92772"/>
            <a:ext cx="10702159" cy="55652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การค้าอันพึงรับจดทะเบียนได้ ต้องประกอบด้วยลักษณะดังต่อไปนี้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(๑) เป็นเครื่องหมายการค้าที่มีลักษณะบ่งเฉพาะ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(๒) เป็นเครื่องหมายการค้าที่ไม่มีลักษณะต้องห้ามตามพระราชบัญญัตินี้ และ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(๓) ไม่เป็นเครื่องหมายการค้าที่เหมือนหรือคล้ายกับเครื่องหมายการค้าที่บุคคลอื่นได้จดทะเบียนไว้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แล้ว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 </a:t>
            </a: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 สำหรับสินค้าเฉพาะอย่างในจำพวกเดียวกันหรือต่างจำพวกกันก็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 การคุ้มครองเฉพาะ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ประเทศที่ยื่นขอจดทะเบียน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เท่านั้น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อายุการคุ้มครอง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เครื่องหมายการค้าที่จดทะเบียนแล้วจะมีอายุการคุ้มครอง 10 ปีนับแต่  วันที่ยื่นขอจดทะเบียน และต่ออายุได้คราวละ 10 ปี 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การต่ออายุให้ยื่นคำขอภายใน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 เดือนก่อน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วันสิ้นอายุ หากดำเนิการไม่ทันสามารถชําระค่าธรรมเนียมการต่ออายุและ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ค่าธรรมเนียมเพิ่ม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ร้อย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 20 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ค่าธรรมเนียมการต่ออายุ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ภายใน 6 เดือน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นับแต่วันสิ้นอายุการจดทะเบียน</a:t>
            </a:r>
          </a:p>
          <a:p>
            <a:pPr marL="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*</a:t>
            </a:r>
            <a:r>
              <a:rPr lang="th-TH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  <a:r>
              <a:rPr lang="th-TH" i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ในเครื่องหมายรับรองสิ้นสุดลง เมื่อเจ้าของเครื่องหมายรับรองนั้นตายหรือสิ้นสภาพบุคคล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2874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ผู้ขอจดทะเบียนเพื่อเป็นเจ้าของเครื่องหมายการค้านั้นหรือตัวแทน ต้องมีสำนักงานหรือสถานที่ที่นายทะเบียนสามารถติดต่อได้ตั้งอยู่ในประเทศไทย</a:t>
            </a:r>
          </a:p>
        </p:txBody>
      </p:sp>
    </p:spTree>
    <p:extLst>
      <p:ext uri="{BB962C8B-B14F-4D97-AF65-F5344CB8AC3E}">
        <p14:creationId xmlns:p14="http://schemas.microsoft.com/office/powerpoint/2010/main" val="367603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สิทธิของ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เจ้าของสิทธิ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10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v"/>
            </a:pP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สิทธิ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แต่เพียงผู้เดียวที่จะใช้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เครื่องหมาย</a:t>
            </a:r>
            <a:r>
              <a:rPr lang="en-US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สำหรับ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สินค้าหรือบริการของตนตามรายการสินค้าที่ได้ขอจดทะเบียนไว้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สิทธิที่จะโอนเครื่องหมาย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หรืออนุญาตให้บุคคลอื่นใช้เครื่องหมายของตนสำหรับสินค้าหรือบริการที่ได้จดทะเบียนไว้ทั้งหมดหรือบางส่วนทั้งนี้โดยจะมีค่าตอบแทนหรือไม่ก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ได้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สิทธิที่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จะทำสัญญา</a:t>
            </a: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อนุญาต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ให้บุคคลอื่นใช้เครื่องหมายการค้าของตน สำหรับสินค้าที่ได้จดทะเบียนไว้ทั้งหมดหรือบางอย่างก็ได้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สิทธิที่จะเรียกร้องค่าสินไหมทดแทน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ต่อผู้ละเมิดสิทธิในเครื่องหมายของตน </a:t>
            </a:r>
          </a:p>
          <a:p>
            <a:pPr marL="914400" lvl="1" indent="-457200"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</a:pPr>
            <a:r>
              <a:rPr lang="th-TH" sz="3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สิทธิที่จะฟ้องร้องคดีอาญา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แก่ผู้กระทำละเมิดเครื่องหมายการค้าของ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ตน</a:t>
            </a:r>
          </a:p>
          <a:p>
            <a:pPr marL="457200" lvl="1" indent="0">
              <a:buClr>
                <a:schemeClr val="accent6">
                  <a:lumMod val="75000"/>
                </a:schemeClr>
              </a:buClr>
              <a:buNone/>
            </a:pP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145448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668" y="136634"/>
            <a:ext cx="10515600" cy="92764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การละเมิดสิทธิ/บทกำหนดโทษ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61848"/>
            <a:ext cx="11088414" cy="5812221"/>
          </a:xfrm>
        </p:spPr>
        <p:txBody>
          <a:bodyPr>
            <a:normAutofit fontScale="70000" lnSpcReduction="20000"/>
          </a:bodyPr>
          <a:lstStyle/>
          <a:p>
            <a:endParaRPr lang="th-TH" sz="3100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108 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ปลอมเครื่องหมายการค้า 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เครื่องหมายบริการ เครื่องหมายรับรอง หรือเครื่องหมายร่วมของบุคคลอื่นที่ได้จดทะเบียนแล้วในราชอาณาจักรต้องระวางโทษจำคุก ไม่เกินสี่ปี หรือปรับไม่เกินสี่แสนบาท หรือทั้งจำทั้งปรับ </a:t>
            </a:r>
          </a:p>
          <a:p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109 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เลียนเครื่องหมายการค้า 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เครื่องหมายบริการ เครื่องหมายรับรอง หรือเครื่องหมายร่วมของบุคคลอื่น ที่ได้จดทะเบียนแล้วในราชอาณาจักร 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เพื่อให้ประชาชนหลงเชื่อ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ว่าเป็นเครื่องหมายการค้า เครื่องหมายบริการเครื่องหมายรับรอง หรือเครื่องหมายร่วมของ บุคคลอื่นนั้น ต้องระวางโทษจำคุกไม่เกินสองปี หรือปรับไม่เกินสองแสนบาท หรือทั้งจำทั้งปรับ </a:t>
            </a:r>
          </a:p>
          <a:p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109/1 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นำหีบห่อหรือภาชนะ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ที่แสดงเครื่องหมายการค้า เครื่องหมายรับรอง หรือเครื่องหมายร่วม ของบุคคลอื่นที่จดทะเบียนไว้แล้วในราชอาณาจักร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มาใช้สำหรับสินค้าของตนเอง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หรือของบุคคลอื่น </a:t>
            </a:r>
            <a:r>
              <a:rPr lang="th-TH" sz="3100" b="1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เพื่อให้ประชาชนหลงเชื่อ</a:t>
            </a: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ว่าเป็นสินค้าของเจ้าของเครื่องหมายการค้าหรือเครื่องหมายร่วม หรือเชื่อว่าเป็นสินค้าที่ได้รับอนุญาตให้ใช้เครื่องหมายรับรองนั้น ต้องระวางโทษจำคุกไม่เกินสี่ปี หรือปรับไม่เกินสี่แสนบาท หรือทั้งจำทั้งปรับ</a:t>
            </a:r>
            <a:endParaRPr lang="th-TH" sz="3100" dirty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110 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บุคคลใด </a:t>
            </a:r>
          </a:p>
          <a:p>
            <a:pPr marL="0" indent="0">
              <a:buNone/>
            </a:pP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1) </a:t>
            </a: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มาในราชอาณาจักร </a:t>
            </a: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จำหน่าย เสนอจำหน่าย 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มีไว้เพื่อจำหน่าย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ซึ่ง สินค้าที่มีเครื่องหมายการค้า เครื่องหมายรับรอง หรือเครื่องหมายร่วมปลอมตามมาตรา 108 หรือที่เลียนเครื่องหมายการค้า เครื่องหมายรับรอง หรือเครื่องหมายรวมของบุคคลอื่น ตามมาตรา 109 หรือ </a:t>
            </a:r>
          </a:p>
          <a:p>
            <a:pPr marL="0" indent="0">
              <a:buNone/>
            </a:pP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2) ให้บริการหรือเสนอให้บริการที่ใช้เครื่องหมายบริการ เครื่องหมายรับรอง หรือเครื่องหมายร่วมปลอมตามมาตรา 108 หรือที่เลียนเครื่องหมายบริการ เครื่องหมายรับรอง หรือเครื่องหมายร่วมของบุคคลอื่นตามมาตรา 109 </a:t>
            </a:r>
          </a:p>
          <a:p>
            <a:pPr marL="0" indent="0">
              <a:buNone/>
            </a:pPr>
            <a:r>
              <a:rPr lang="th-TH" sz="310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ต้อง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ระวางโทษดังที่บัญญัติไว้ในมาตรานั้น ๆ </a:t>
            </a:r>
          </a:p>
          <a:p>
            <a:r>
              <a:rPr lang="th-TH" sz="3100" b="1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114 </a:t>
            </a:r>
            <a:r>
              <a:rPr lang="th-TH" sz="310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ในกรณีที่ผู้กระทำความผิดเป็นนิติบุคคล ถ้าการกระทำความผิดของนิติบุคคลนั้นเกิดจากการสั่งการ การกระทำ หรือไม่สั่งการหรือไม่กระทำการอันเป็นหน้าที่ที่ต้องกระทำของกรรมการ ผู้จัดการ หรือบุคคลใดซึ่งรับผิดชอบในการดำเนินงานของนิติบุคคลนั้นผู้นั้นต้องรับโทษตามที่บัญญัติไว้สำหรับความผิดนั้น ๆ ด้วย </a:t>
            </a:r>
            <a:r>
              <a:rPr lang="th-TH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</a:p>
          <a:p>
            <a:endParaRPr lang="th-TH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797453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0022"/>
            <a:ext cx="10515600" cy="938158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ประมวลกฎหมายอาญา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7366"/>
            <a:ext cx="10515600" cy="478959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ความผิดเกี่ยวกับการค้า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272 เอาชื่อ รูป รอยประดิษฐ์ หรือข้อความใดๆ ในการประกอบการค้าของผู้อื่นมาใช้หรือทำให้ปรากฏชื่อสินค้าเพื่อให้ประชาชนหลงเชื่อว่าเป็นสินค้าหรือการค้าของผู้อื่นนั้น ต้องระวางโทษจำคุกไม่เกิน 1 ปี หรือปรับไม่เกิน 2 พันบาท หรือทั้งจำทั้งปรับ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ความผิด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ตามมาตรานี้เป็นความผิดอันยอมความได้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273 ปลอมเครื่องหมายการค้าของผู้อื่น ซึ่งได้จดทะเบียนแล้ว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ไม่ว่าจะได้จดทะเบียนภายในหรือภายนอกราชอาณาจักร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ต้องระวางโทษจำคุกไม่เกิน 3 ปี หรือปรับไม่เกิน 6 พันบาทหรือทั้งจำ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ทั้งปรับ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274 เลียนเครื่องหมายการค้าของผู้อื่นซึ่งได้จดทะเบียนแล้ว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ไม่ว่าจะได้จดทะเบียนภายในหรือภายนอกราชอาณาจักร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เพื่อให้ประชาชน หลงเชื่อว่าเป็นเครื่องหมายการค้าของผู้อื่นนั้น ต้องระวางโทษจำคุกไม่เกิน 1 ปี หรือปรับไม่เกิน 2 พันบาท หรือทั้งจำทั้งปรับ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275 ผู้ใดนำเข้าในราชอาณาจักร จำหน่าย หรือเสนอจำหน่าย ซึ่งสินค้าอันเป็นสินค้าที่มีชื่อ รูป รอยประดิษฐ์ หรือข้อความใดๆ ดังบัญญัติไว้ในมาตรา 272(1) หรือสินค้าอันเป็นสินค้าที่มีเครื่องหมายการค้าปลอมหรือเลียนเครื่องหมายการค้าของผู้อื่นตามความในมาตรา 273 หรือมาตรา 274 ต้องระวางโทษตามที่บัญญัติไว้ในมาตรานั้นๆ</a:t>
            </a:r>
          </a:p>
        </p:txBody>
      </p:sp>
    </p:spTree>
    <p:extLst>
      <p:ext uri="{BB962C8B-B14F-4D97-AF65-F5344CB8AC3E}">
        <p14:creationId xmlns:p14="http://schemas.microsoft.com/office/powerpoint/2010/main" val="25426646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77104-E4D2-4B3E-A9D3-F709D57CED1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pPr lvl="0" algn="ctr">
              <a:spcBef>
                <a:spcPts val="1000"/>
              </a:spcBef>
            </a:pP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พระราชบัญญัติ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ความลับทางการค้า พ.ศ.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2545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(ฉบับที่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)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พ.ศ. </a:t>
            </a:r>
            <a:r>
              <a:rPr lang="en-US" sz="4000" b="1" dirty="0">
                <a:solidFill>
                  <a:prstClr val="black"/>
                </a:solidFill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2558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23BF1-8D9F-4206-BEEC-ADA8C622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“ความลับทางการค้า”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ข้อมูลการค้าซึ่งยังไม่รู้จักกันโดยทั่วไป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ยังเข้าถึง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ไม่ได้ในหมู่บุคคลซึ่งโดยปกติแล้วต้องเกี่ยวข้องกับข้อมูลดังกล่าว โดยเป็น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ข้อมูลที่มีประโยชน์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เนื่องจากการเป็นความลับ และเป็นข้อมูลที่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ควบคุมความลับ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ทางการค้าได้ใช้มาตรการ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ที่เหมาะสม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เพื่อรักษาไว้เป็น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</a:t>
            </a:r>
          </a:p>
          <a:p>
            <a:pPr marL="0" indent="0" algn="thaiDist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“ข้อมูลการค้า”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สิ่งที่สื่อความหมายให้รู้ข้อความ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เรื่องราว ข้อเท็จจริง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หรือสิ่งใดไม่ว่าการสื่อความหมายนั้นจะผ่านวิธีการใด ๆ และไม่ว่าจะจัดไว้ในรูปใด ๆ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หมายความรวมถึงสูตร รูปแบบ งานที่ได้รวบรวมหรือประกอบขึ้น โปรแกรม วิธีการ เทคนิค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หรือกรรมวิธี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320966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th-TH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งานอื่นใดในแผนกวรรณคดี วิทยาศาสตร์ หรือ ศิลปะ</a:t>
            </a:r>
            <a:endParaRPr lang="en-US" altLang="th-TH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ชื่อเรื่อง 7"/>
          <p:cNvSpPr txBox="1">
            <a:spLocks/>
          </p:cNvSpPr>
          <p:nvPr/>
        </p:nvSpPr>
        <p:spPr bwMode="white">
          <a:xfrm>
            <a:off x="2024034" y="357166"/>
            <a:ext cx="8339166" cy="93823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4400" b="1" kern="0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ความลับทางการค้า</a:t>
            </a:r>
          </a:p>
        </p:txBody>
      </p:sp>
      <p:sp>
        <p:nvSpPr>
          <p:cNvPr id="121863" name="TextBox 9"/>
          <p:cNvSpPr txBox="1">
            <a:spLocks noChangeArrowheads="1"/>
          </p:cNvSpPr>
          <p:nvPr/>
        </p:nvSpPr>
        <p:spPr bwMode="auto">
          <a:xfrm>
            <a:off x="2095501" y="1428751"/>
            <a:ext cx="785812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ด้านอุตสาหกรรม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 sz="28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เคล็ดลับหรือเทคนิคที่ใช้ในการผลิต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 sz="28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สูตรเคมี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 sz="28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ข้อมูลการทดลองในห้องปฏิบัติการ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ด้านการพาณิชย์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 sz="28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ข้อมูลลูกค้า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r>
              <a:rPr lang="th-TH" altLang="th-TH" sz="28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ข้อมูลราคา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C000"/>
              </a:buClr>
              <a:buFont typeface="Wingdings" panose="05000000000000000000" pitchFamily="2" charset="2"/>
              <a:buChar char="q"/>
            </a:pPr>
            <a:endParaRPr lang="th-TH" altLang="th-TH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2186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976" y="2643188"/>
            <a:ext cx="2105025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5" name="TextBox 7"/>
          <p:cNvSpPr txBox="1">
            <a:spLocks noChangeArrowheads="1"/>
          </p:cNvSpPr>
          <p:nvPr/>
        </p:nvSpPr>
        <p:spPr bwMode="auto">
          <a:xfrm>
            <a:off x="8024814" y="1714500"/>
            <a:ext cx="3000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สูตรเครื่องดื่ม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Coke</a:t>
            </a:r>
            <a:endParaRPr lang="th-TH" altLang="th-TH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1686" y="4071942"/>
            <a:ext cx="2571768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1867" name="TextBox 8"/>
          <p:cNvSpPr txBox="1">
            <a:spLocks noChangeArrowheads="1"/>
          </p:cNvSpPr>
          <p:nvPr/>
        </p:nvSpPr>
        <p:spPr bwMode="auto">
          <a:xfrm>
            <a:off x="5810251" y="3214689"/>
            <a:ext cx="300037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สูตรไก่ทอด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th-TH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KFC</a:t>
            </a:r>
            <a:endParaRPr lang="th-TH" altLang="th-TH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1868" name="TextBox 10"/>
          <p:cNvSpPr txBox="1">
            <a:spLocks noChangeArrowheads="1"/>
          </p:cNvSpPr>
          <p:nvPr/>
        </p:nvSpPr>
        <p:spPr bwMode="auto">
          <a:xfrm>
            <a:off x="2166939" y="5929313"/>
            <a:ext cx="357187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2800" b="1">
                <a:solidFill>
                  <a:schemeClr val="accent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th-TH" altLang="th-TH" sz="1600" b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ที่มา </a:t>
            </a:r>
            <a:r>
              <a:rPr lang="en-US" altLang="th-TH" sz="1600" b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 http://www.sonosed.com/2012/05/17/franchise-kfc/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th-TH" sz="1600" b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http://tatiyants.com/dont-miss-out-on-classic-coke/</a:t>
            </a:r>
            <a:endParaRPr lang="th-TH" altLang="th-TH" sz="1600" b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25043068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48365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8577"/>
            <a:ext cx="10515600" cy="4351338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การได้รับความคุ้มครอง</a:t>
            </a:r>
          </a:p>
          <a:p>
            <a:pPr marL="457200" lvl="1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อัตโนมัติ เมื่อครบเงื่อนไขความลับทางการค้า โดยไม่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ต้องยื่นคำขอจดทะเบียน </a:t>
            </a: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หรือแจ้งข้อมูล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อายุการคุ้มครอง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ไม่มีกำหนดเวลา ตราบเท่าที่ยังคงสภาพเป็นความลับทางการค้า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ขอบเขตการคุ้มครอง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เฉพาะประเทศ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นั้นๆ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ผู้มีสิทธิได้รับความ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เจ้าของ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ความลับทางการค้า” หมายความว่า ผู้ค้นพบ คิดค้น รวบรวม หรือสร้างสรรค์ข้อมูลการค้าที่เป็นความลับทางการค้า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ผู้รับ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โอนสิทธิ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3692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7"/>
          <p:cNvSpPr>
            <a:spLocks noGrp="1"/>
          </p:cNvSpPr>
          <p:nvPr>
            <p:ph type="title"/>
          </p:nvPr>
        </p:nvSpPr>
        <p:spPr>
          <a:xfrm>
            <a:off x="2024034" y="357166"/>
            <a:ext cx="8339166" cy="938234"/>
          </a:xfrm>
          <a:solidFill>
            <a:srgbClr val="FF6600"/>
          </a:solidFill>
          <a:ln>
            <a:miter lim="800000"/>
            <a:headEnd/>
            <a:tailEnd/>
          </a:ln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sz="4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4000" dirty="0">
                <a:solidFill>
                  <a:schemeClr val="tx1"/>
                </a:solidFill>
                <a:latin typeface="AngsanaUPC" pitchFamily="18" charset="-34"/>
                <a:cs typeface="AngsanaUPC" pitchFamily="18" charset="-34"/>
              </a:rPr>
              <a:t>ระบบการคุ้มครองและประเภทของทรัพย์สินทางปัญญา</a:t>
            </a:r>
            <a:endParaRPr lang="en-US" sz="4000" dirty="0">
              <a:solidFill>
                <a:schemeClr val="tx1"/>
              </a:solidFill>
              <a:latin typeface="AngsanaUPC" pitchFamily="18" charset="-34"/>
              <a:cs typeface="AngsanaUPC" pitchFamily="18" charset="-34"/>
            </a:endParaRP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  <a:defRPr/>
            </a:pPr>
            <a:r>
              <a:rPr lang="th-TH" sz="2600" dirty="0">
                <a:latin typeface="AngsanaUPC" pitchFamily="18" charset="-34"/>
                <a:cs typeface="AngsanaUPC" pitchFamily="18" charset="-34"/>
              </a:rPr>
              <a:t> ระบบจดทะเบียน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สิทธิบัตร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เครื่องหมายการค้า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แบบผังภูมิวงจรรวม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พันธุ์พืช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h-TH" sz="2600" dirty="0">
                <a:latin typeface="AngsanaUPC" pitchFamily="18" charset="-34"/>
                <a:cs typeface="AngsanaUPC" pitchFamily="18" charset="-34"/>
              </a:rPr>
              <a:t> ระบบขึ้นทะเบียน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สิ่งบ่งชี้ทางภูมิศาสตร์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solidFill>
                  <a:srgbClr val="FF0000"/>
                </a:solidFill>
                <a:latin typeface="AngsanaUPC" pitchFamily="18" charset="-34"/>
                <a:cs typeface="AngsanaUPC" pitchFamily="18" charset="-34"/>
              </a:rPr>
              <a:t> ภูมิปัญญาท้องถิ่น</a:t>
            </a:r>
          </a:p>
          <a:p>
            <a:pPr>
              <a:buFont typeface="Wingdings" panose="05000000000000000000" pitchFamily="2" charset="2"/>
              <a:buChar char="q"/>
              <a:defRPr/>
            </a:pPr>
            <a:r>
              <a:rPr lang="th-TH" sz="2600" dirty="0">
                <a:latin typeface="AngsanaUPC" pitchFamily="18" charset="-34"/>
                <a:cs typeface="AngsanaUPC" pitchFamily="18" charset="-34"/>
              </a:rPr>
              <a:t> คุ้มครองโดยอัตโนมัติ </a:t>
            </a:r>
            <a:r>
              <a:rPr lang="en-US" sz="2600" dirty="0">
                <a:latin typeface="AngsanaUPC" pitchFamily="18" charset="-34"/>
                <a:cs typeface="AngsanaUPC" pitchFamily="18" charset="-34"/>
              </a:rPr>
              <a:t>(</a:t>
            </a:r>
            <a:r>
              <a:rPr lang="th-TH" sz="2600" dirty="0">
                <a:latin typeface="AngsanaUPC" pitchFamily="18" charset="-34"/>
                <a:cs typeface="AngsanaUPC" pitchFamily="18" charset="-34"/>
              </a:rPr>
              <a:t>ระบบแจ้งข้อมูล</a:t>
            </a:r>
            <a:r>
              <a:rPr lang="en-US" sz="2600" dirty="0">
                <a:latin typeface="AngsanaUPC" pitchFamily="18" charset="-34"/>
                <a:cs typeface="AngsanaUPC" pitchFamily="18" charset="-34"/>
              </a:rPr>
              <a:t>)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solidFill>
                  <a:schemeClr val="accent6"/>
                </a:solidFill>
                <a:latin typeface="AngsanaUPC" pitchFamily="18" charset="-34"/>
                <a:cs typeface="AngsanaUPC" pitchFamily="18" charset="-34"/>
              </a:rPr>
              <a:t> </a:t>
            </a: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ลิขสิทธิ์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th-TH" sz="2600" b="1" dirty="0">
                <a:latin typeface="AngsanaUPC" pitchFamily="18" charset="-34"/>
                <a:cs typeface="AngsanaUPC" pitchFamily="18" charset="-34"/>
              </a:rPr>
              <a:t> ความลับทางการค้า</a:t>
            </a: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en-US" sz="2000" b="1" dirty="0">
              <a:latin typeface="AngsanaUPC" pitchFamily="18" charset="-34"/>
              <a:cs typeface="AngsanaUPC" pitchFamily="18" charset="-34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endParaRPr lang="th-TH" sz="2000" b="1" dirty="0">
              <a:latin typeface="AngsanaUPC" pitchFamily="18" charset="-34"/>
              <a:cs typeface="AngsanaUPC" pitchFamily="18" charset="-34"/>
            </a:endParaRPr>
          </a:p>
          <a:p>
            <a:pPr lvl="1">
              <a:buFont typeface="Wingdings" panose="05000000000000000000" pitchFamily="2" charset="2"/>
              <a:buNone/>
              <a:defRPr/>
            </a:pPr>
            <a:endParaRPr lang="th-TH" sz="2000" b="1" dirty="0">
              <a:latin typeface="AngsanaUPC" pitchFamily="18" charset="-34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1728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สิทธิและหน้าที่ของเจ้าของสิทธิ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5514"/>
            <a:ext cx="11227676" cy="565248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สิทธิของเจ้าของสิทธิ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สิทธิที่จะเปิดเผย เอาไป หรือใช้ซึ่งความลับทางการ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อนุญาตให้บุคคลอื่นเปิดเผย เอาไป หรือใช้ซึ่งความลับทางการค้า โดยจะกําหนดเงื่อนไขอย่าง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ใดเพื่อ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รักษาความลับทางการค้าดังกล่าวให้เป็นความลับ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สิทธิในการโอน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ค้า (ซึ่ง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มิใช่ทางมรดกต้องทําเป็นหนังสือ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ลงลายมือ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ชื่อผู้โอนและผู้รับโอน ถ้าไม่ได้กําหนดระยะเวลาในสัญญาโอน ให้ถือว่าเป็นการโอนมี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กําหนดระยะเวลา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ปี)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สิทธิในการร้องขอให้ศาลมีคำสั่งให้ผู้นั้นระงับหรือละเว้นการละเมิดสิทธิในความลับ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ทางการค้า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นั้นเป็นการ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ชั่วคราว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ฟ้องคดีต่อศาลเพื่อให้มีคำสั่งห้ามมิให้ผู้นั้นละเมิดสิทธิในความลับทาง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ฟ้องเรียกค่าสินไหมทดแทนจากผู้ละเมิดสิทธิในทางความลับทาง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สิทธิในการขอจดแจ้งให้หน่วยงานของรัฐดูแลรักษาความลับทางการค้าจากการเปิดเผย เอาไป หรือใช้ในเชิง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พาณิชย์ที่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ไม่เป็นธรรม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ในการผลิต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 ส่งออก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หรือขาย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ซึ่งยาหรือเคมีภัณฑ์ทางการเกษตรที่ใช้สารเคมีชนิดใหม่ ต้องเสนอข้อมูลประกอบคำขออนุญาต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ต่อหน่วยงาน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หน้าที่เจ้าของสิทธิ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มีมาตราการที่เหมาะสมเพื่อรักษาความลับทางการค้า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670266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689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การละเมิดสิทธิ/บทกำหนดโทษ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29710"/>
            <a:ext cx="10515600" cy="4947253"/>
          </a:xfrm>
        </p:spPr>
        <p:txBody>
          <a:bodyPr>
            <a:normAutofit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การละเมิดสิทธิในความลับทาง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การค้าได้แก่ การกระทํา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ที่เป็นการเปิดเผย เอาไป หรือใช้ซึ่งความลับทางการค้า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โดยไม่ได้รับความยินยอมจาก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เจ้าของความลับ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ทางการค้า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 อันมีลักษณะขัดต่อแนวทางปฏิบัติในเชิงพาณิชย์ที่สุจริตต่อกัน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ละเมิดจะต้อง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รู้หรือมีเหตุอันควรรู้ว่าการกระทําดังกล่าวเป็นการขัดต่อแนวทางปฏิบัติเช่นว่า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กระทําที่มีลักษณะขัดต่อแนวทางปฏิบัติในเชิงพาณิชย์ที่สุจริตต่อกันตาม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วรรคหนึ่ง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หมายความรวมถึงการผิดสัญญา การละเมิดหรือการกระทําในประการที่เป็นการจูงใจให้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ละเมิดความลับ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อันเป็นที่ไว้เนื้อเชื่อใจต่อกัน การติดสินบน การข่มขู่การฉ้อโกง การลัก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ทรัพย์ 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รับของ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โจรหรือ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การจารกรรม โดยใช้วิธีการ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ทางเล็ก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ทรอนิกส์หรือวิธีการอื่นใด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หากความลับ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ทางการค้านั้น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เป็นกรรมวิธีการผลิตผลิตภัณฑ์ฟ้องผู้ละเมิดสิทธิในความลับทางการค้าเป็นคดีแพ่ง ถ้า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ผู้ควบคุม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ความลับทางการค้าพิสูจน์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ได้ว่าผลิตภัณฑ์ที่ผู้ละเมิดผลิตมีความเหมือนกับผลิตภัณฑ์ที่ผลิต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โดยใช้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กรรมวิธีการผลิตที่เป็นความลับทางการค้าของตน ให้สันนิษฐานไว้ก่อนว่าผู้ละเมิดได้ใช้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การค้านั้นในการผลิตผลิตภัณฑ์ดังกล่าว</a:t>
            </a:r>
          </a:p>
        </p:txBody>
      </p:sp>
    </p:spTree>
    <p:extLst>
      <p:ext uri="{BB962C8B-B14F-4D97-AF65-F5344CB8AC3E}">
        <p14:creationId xmlns:p14="http://schemas.microsoft.com/office/powerpoint/2010/main" val="565651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0206"/>
            <a:ext cx="10515600" cy="1061546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ข้อยกเว้นการละเมิด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1752"/>
            <a:ext cx="10515600" cy="508700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7 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การกระทำอย่างใดอย่างหนึ่งดังต่อไปนี้แก่ความลับทางการค้า มิให้ถือว่าเป็นการละเมิดสิทธิในความลับทางการค้า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การเปิดเผยหรือใช้ซึ่งความลับทางการค้าโดยบุคคลที่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ความลับทางการ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ค้านั้นมาโดยทางนิติกรรม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โดยไม่รู้หรือไม่มีเหตุอันควรรู้ว่าความลับทางการค้านั้น คู่สัญญาอีกฝ่ายหนึ่งได้มาโดยการละเมิดสิทธิในความลับทางการค้าของบุคคลอื่น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การเปิดเผยหรือใช้ซึ่งความลับทางการค้าโดยหน่วยงาน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ของรัฐซึ่งดูแลรักษาความลับทางการค้านั้นในกรณีดังต่อไปนี้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	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ก) ในกรณีจำเป็นเพื่อคุ้มครองสุขภาพอนามัยหรือความปลอดภัยของ สาธารณชน หรือ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ข) ในกรณีจำเป็นเพื่อประโยชน์สาธารณะอย่างอื่นซึ่งมิได้มีวัตถุประสงค์ เพื่อการค้าและในกรณีดังกล่าว หน่วยงานของรัฐซึ่งดูแลรักษาความลับทางการค้านั้น หรือหน่วยงานของรัฐหรือบุคคลที่เกี่ยวข้องซึ่งได้ความลับทางการค้านั้นไป ได้ดำเนินการ ตามขั้นตอนเพื่อคุ้มครองความลับทางการค้าดังกล่าวจากการนำไปใช้ในเชิงพาณิชย์ ที่ไม่เป็นธรรม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การค้นพบโดยอิสระ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ซึ่งได้แก่ การค้นพบความลับทางการค้าของผู้อื่น โดยผู้ค้นพบได้ใช้วิธีการประดิษฐ์หรือจัดทำขึ้นด้วยความรู้ความชำนาญของผู้ค้นพบนั้นเอง หรือ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การทำวิศวกรรมย้อนกลับ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ซึ่งได้แก่ การค้นพบความลับทางการค้าของผู้อื่น โดยผู้ค้นพบได้ทำการประเมินและศึกษาวิเคราะห์ผลิตภัณฑ์ที่เป็นที่รู้จักกันทั่วไป เพื่อค้นคว้า หาวิธีที่ผลิตภัณฑ์นั้นได้รับการประดิษฐ์ จัดทำ หรือพัฒนา แต่ทั้งนี้ บุคคลซึ่งทำการประเมิน และศึกษาวิเคราะห์ดังกล่าวจะต้องได้ผลิตภัณฑ์เช่นว่านั้นมาโดยวิธีที่สุจริต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กระทำตาม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ไม่อาจถูกยกขึ้นกล่าวอ้างได้ ถ้าบุคคลซึ่งทำวิศวกรรม ย้อนกลับดังกล่าวได้ทำสัญญากับเจ้าของความลับทางการค้าหรือผู้ขายผลิตภัณฑ์ที่ทำ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วิศวกรรมย้อนกลับ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ไว้เป็นอย่างอื่นโดยชัดแจ้ง</a:t>
            </a:r>
          </a:p>
        </p:txBody>
      </p:sp>
    </p:spTree>
    <p:extLst>
      <p:ext uri="{BB962C8B-B14F-4D97-AF65-F5344CB8AC3E}">
        <p14:creationId xmlns:p14="http://schemas.microsoft.com/office/powerpoint/2010/main" val="356421354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4920"/>
            <a:ext cx="10515600" cy="1064282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2"/>
            <a:ext cx="10515600" cy="5286701"/>
          </a:xfrm>
        </p:spPr>
        <p:txBody>
          <a:bodyPr>
            <a:normAutofit fontScale="92500" lnSpcReduction="2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33 ผู้ใด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เปิดเผยความลับทางการค้าของผู้อื่น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ให้เป็นที่ล่วงรู้โดยทั่วไปในประการที่ทำให้ความลับทางการค้านั้นสิ้นสภาพการเป็นความลับทางการค้า โดยเจตนากลั่นแกล้งให้ผู้ควบคุมความลับทางการค้าได้รับความเสียหายในการประกอบธุรกิจ ไม่ว่าจะกระทำโดยการโฆษณาด้วยเอกสาร การกระจายเสียง หรือการแพร่ภาพ หรือการเปิดเผยด้วยวิธีอื่นใด ต้องระวางโทษจำคุกไม่เกินหนึ่งปี หรือปรับไม่เกินสองแสนบาท หรือทั้งจำทั้งปรับ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34 ผู้ใดโดยเหตุที่ตนมี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ตำแหน่งหน้าที่ในการดูแลรักษาความลับทางการค้า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ตามระเบียบที่ออกตามความในมาตรา 15 วรรคหนึ่ง เปิดเผยหรือใช้ความลับนั้นเพื่อประโยชน์ของตนเองหรือผู้อื่นโดยมิชอบ ต้องระวางโทษจำคุกไม่เกินสองปี 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เกินสองแสนบาท หรือทั้งจำทั้ง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35 ผู้ใดเปิดเผยข้อเท็จจริงใดเกี่ยวกับกิจการของผู้ควบคุมความลับทางการค้าอันเป็นข้อเท็จจริงที่ตามปกติวิสัยจะพึงสงวนไว้ไม่เปิดเผย ซึ่งตนได้มาหรือล่วงรู้เนื่องจากการปฏิบัติการตามพระราชบัญญัตินี้ ต้องระวางโทษจำคุกไม่เกินหนึ่งปี 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ปรับไม่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เกินหนึ่งแสนบาท หรือทั้งจำทั้งปรับ เว้นแต่เป็นการ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การปฏิบัติราชการ หรือเพื่อประโยชน์ในการสอบสวนหรือการพิจารณาคดี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ผู้ใด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มาหรือล่วงรู้ข้อเท็จจริงใดจากบุคคลตามวรรคหนึ่งเนื่องในการปฏิบัติราชการหรือการสอบสวนหรือการพิจารณาคดีแล้วเปิดเผยข้อเท็จจริงนั้น ต้องระวางโทษเช่นเดียวกัน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36 ในกรณีที่ผู้กระทำความผิดเป็นนิติบุคคล ถ้าการกระทำความผิดของนิติบุคคลนั้นเกิดจากการสั่งการ การกระทำ หรือไม่สั่งการหรือไม่กระทำการอันเป็นหน้าที่ที่ต้องกระทำของ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กรรมการผู้จัดการ หรือบุคคลใดซึ่งรับผิดชอบ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ในการดำเนินงานของนิติบุคคลนั้น ผู้นั้นต้องรับโทษตามที่บัญญัติไว้สำหรับความผิดนั้น ๆ ด้วย</a:t>
            </a:r>
          </a:p>
        </p:txBody>
      </p:sp>
    </p:spTree>
    <p:extLst>
      <p:ext uri="{BB962C8B-B14F-4D97-AF65-F5344CB8AC3E}">
        <p14:creationId xmlns:p14="http://schemas.microsoft.com/office/powerpoint/2010/main" val="37117072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7172A-5F7A-4F9E-91EE-29AB81D8B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79896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สิ่งบ่งชี้ทางภูมิศาสตร์ พ.ศ. 2546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829D9-3FC4-4423-AAA7-95982A93ED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“ สิ่ง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บ่งชี้ทาง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ภูมิศาสตร์”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หมายความว่า ชื่อ สัญลักษณ์หรือสิ่งอื่น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ใดที่ใช้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เรียกหรือใช้แทน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แหล่งภูมิศาสตร์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และที่สามารถ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บ่งบอก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ว่าสินค้าที่เกิดจากแหล่งภูมิศาสตร์นั้น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สินค้าที่มีคุณภาพ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ชื่อเสียง หรือคุณลักษณะเฉพาะ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ของแหล่งภูมิศาสตร์ดังกล่าว</a:t>
            </a:r>
          </a:p>
          <a:p>
            <a:pPr marL="0" indent="0" algn="thaiDist">
              <a:buNone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แหล่งภูมิศาสตร์”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พื้นที่ของ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 เขต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ภูมิภาค และ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 และให้หมายความรวมถึงทะเล ทะเลสาบ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แม่น้ำ ลำน้ำ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เกาะ ภูเขา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หรือพื้นที่อื่นทำนอง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เดียวกัน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 marL="0" indent="0" algn="thaiDist">
              <a:buNone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สิ่งของที่สามารถซื้อ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แลกเปลี่ยน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โอน กัน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ได้ไม่ว่าจะเกิดโดยธรรมชาติหรือเป็นผลิตผลทางการเกษตร รวมตลอด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ถึงผลิตภัณฑ์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ทางหัตถกรรมและอุตสาหกรรม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24390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่งชี้ทางภูมิศาสตร์ที่จะขอขึ้นทะเบียนสำหรับสินค้าใดจะต้องไม่มีลักษณะอย่างหนึ่งอย่างใด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1.เป็นชื่อสามัญของสินค้าที่จะใช้สิ่งบ่งชี้ภูมิศาสตร์นั้น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2.เป็นสิ่งบ่งชี้ทางภูมิศาสตร์ที่ขัดต่อความสงบเรียบร้อยหรือศีลธรรมอันดีของประชาชน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 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ตามประเทศที่ขอขึ้นทะเบียน  (สิ่งบ่งชี้ทางภูมิศาสตร์ของต่างประเทศจะได้รับความคุ้มครองในไทยจะต้องได้รับความคุ้มครองจากกฎหมายประเทศนั้นและมีการใช้สืบเนื่องมาจนถึงวันยื่นในไทย)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อายุการคุ้มครอง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ให้การคุ้มครองสิ่งบ่งชี้ทางภูมิศาสตร์มีผล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ตั้งแต่วันยื่นคำขอ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ขึ้นทะเบียน</a:t>
            </a:r>
          </a:p>
        </p:txBody>
      </p:sp>
    </p:spTree>
    <p:extLst>
      <p:ext uri="{BB962C8B-B14F-4D97-AF65-F5344CB8AC3E}">
        <p14:creationId xmlns:p14="http://schemas.microsoft.com/office/powerpoint/2010/main" val="11353852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6627"/>
          </a:xfrm>
        </p:spPr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ผู้มีสิทธิขอรับความคุ้มครอง</a:t>
            </a:r>
            <a:r>
              <a:rPr lang="th-TH" b="1" dirty="0"/>
              <a:t/>
            </a:r>
            <a:br>
              <a:rPr lang="th-TH" b="1" dirty="0"/>
            </a:br>
            <a:endParaRPr lang="th-TH" b="1" dirty="0"/>
          </a:p>
        </p:txBody>
      </p:sp>
      <p:sp>
        <p:nvSpPr>
          <p:cNvPr id="4" name="ตัวยึดเนื้อหา 2"/>
          <p:cNvSpPr txBox="1">
            <a:spLocks/>
          </p:cNvSpPr>
          <p:nvPr/>
        </p:nvSpPr>
        <p:spPr bwMode="auto">
          <a:xfrm>
            <a:off x="664779" y="1358462"/>
            <a:ext cx="1103060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th-TH" altLang="th-TH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ผู้มีสิทธิขอขึ้นทะเบียนสิ่งบ่งชี้ทางภูมิศาสตร์มีดังนี้</a:t>
            </a: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kumimoji="0" lang="th-TH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	1.ส่วนราชการ หน่วยงานของรัฐ รัฐวิสาหกิจ องค์กรปกครองส่วนท้องถิ่น หรือองค์กรอื่นของรัฐที่เป็นนิติบุคคลซึ่งมีเขตรับผิดชอบครอบคลุมบริเวณแหล่งภูมิศาสตร์ของสินค้านั้น</a:t>
            </a: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kumimoji="0" lang="th-TH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2.บุคคลธรรมดา กลุ่มบุคคล หรือนิติบุคคลซึ่งประกอบกิจการเกี่ยวข้องกับสินค้าที่ใช้สิ่งบ่งชี้ทางภูมิศาสตร์ และมีถิ่นที่อยู่ในแหล่งภูมิศาสตร์ของสินค้า</a:t>
            </a: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kumimoji="0" lang="en-US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 	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kumimoji="0" lang="th-TH" altLang="th-TH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.กลุ่มผู้บริโภคหรือองค์กรผู้บริโภคสินค้าที่ใช้สิ่งบ่งชี้ทางภูมิศาสตร์</a:t>
            </a:r>
          </a:p>
          <a:p>
            <a:pPr marL="0" lvl="0" indent="0">
              <a:buNone/>
            </a:pPr>
            <a:r>
              <a:rPr lang="th-TH" altLang="th-TH" sz="28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ผู้มีสิทธิขอขึ้นทะเบียนสิ่งบ่งชี้ทาง</a:t>
            </a:r>
            <a:r>
              <a:rPr lang="th-TH" altLang="th-TH" sz="2800" b="1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ภูมิศาสตร์ที่มิได้มีสัญชาติไทย ต้องมีคุณสมบัติดังนี้</a:t>
            </a:r>
          </a:p>
          <a:p>
            <a:pPr marL="0" lvl="0" indent="0">
              <a:buNone/>
            </a:pPr>
            <a:r>
              <a:rPr lang="th-TH" altLang="th-TH" sz="2800" b="1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มีสัญชาติของ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ประเทศที่เป็นภาคี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แห่ง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อนุสัญญา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หรือความตก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ลงระหว่าง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 การคุ้มครองสิ่งบ่งชี้ทางภูมิศาสตร์ซึ่ง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ประเทศไทยเป็น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ภาคีอยู่ด้วย</a:t>
            </a:r>
          </a:p>
          <a:p>
            <a:pPr marL="0" lvl="0" indent="0">
              <a:buNone/>
            </a:pP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2.มีภูมิลำเนา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สถานที่ประกอบธุรกิจอย่าง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แท้จริงในประเทศ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ไทยหรือ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ภาคีแห่ง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อนุสัญญา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หรือความตกลงระหว่างประเทศ</a:t>
            </a:r>
            <a:r>
              <a:rPr lang="th-TH" altLang="th-TH" sz="2800" kern="0" dirty="0" smtClean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เกี่ยวกับการคุ้มครอง</a:t>
            </a:r>
            <a:r>
              <a:rPr lang="th-TH" altLang="th-TH" sz="2800" kern="0" dirty="0">
                <a:solidFill>
                  <a:srgbClr val="0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สิ่งบ่งชี้ทางภูมิศาสตร์ซึ่งประเทศไทยเป็นภาคีอยู่ด้วย</a:t>
            </a:r>
            <a:endParaRPr lang="th-TH" altLang="th-TH" sz="2800" kern="0" dirty="0" smtClean="0">
              <a:solidFill>
                <a:srgbClr val="0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lvl="0" indent="0">
              <a:buNone/>
            </a:pPr>
            <a:endParaRPr kumimoji="0" lang="en-US" altLang="th-TH" sz="32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th-TH" altLang="th-TH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943217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ผู้มีสิทธิใช้สิ่งบ่งชี้ทางภูมิศาสตร์ที่ได้รับการขึ้นทะเบียน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ผู้ผลิตสินค้าที่อยู่ในท้องถิ่นนั้น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ผู้ประกอบการค้าที่เกี่ยวกับสินค้า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เงื่อนไขที่นายทะเบียนกำหนด</a:t>
            </a:r>
          </a:p>
          <a:p>
            <a:pPr marL="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i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ผู้มีสิทธิใช้ตราสัญลักษณ์สิ่งบ่งชี้ทางภูมิศาสตร์ไทย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เป็นผู้ผลิตหรือผู้ประกอบการค้าสิ่งบ่งชี้ทางภูมิศาสตร์ที่มีคู่มือการปฎิบัติงานสำหรับสมาชิกผู้ขอใช้สิ่งบ่งชี้ทางภูมิศาสตร์ และมีแผนการควบคุมตรวจสอบในระดับผู้ผลิตหรือระดับจังหวัดแล้ว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เป็นผู้ได้รับการรับรองว่าได้ปฎิบัติตามคู่มือปฎิบัติงานสำหรับสมาชิกของผู้ใช้สิ่งบ่งชี้ทางภูมิศาสตร์นั้น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62713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การละเมิดสิทธิ/บทกำหนดโทษ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82262"/>
            <a:ext cx="10943897" cy="5349765"/>
          </a:xfrm>
        </p:spPr>
        <p:txBody>
          <a:bodyPr>
            <a:normAutofit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๒๗ 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กระทำดังต่อไปนี้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ถือว่าเป็นการ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กระทำโดย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มิชอบ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การใช้สิ่งบ่งชี้ทางภูมิศาสตร์เพื่อแสดง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หรือทำให้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บุคคลอื่น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หลงเชื่อว่าสินค้าที่มิได้มา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จากแหล่ง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ภูมิศาสตร์ที่ระบุในคำขอขึ้น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ทะเบียน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เป็นสินค้าที่มาจากแหล่ง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ภูมิศาสตร์ดังกล่าว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สิ่งบ่งชี้ทางภูมิศาสตร์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โดยประการ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ใดที่ทำให้เกิดความสับสนหรือ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หลงผิดในแหล่งภูมิศาสตร์ของสินค้าและในคุณภาพ ชื่อเสียง หรือคุณลักษณะ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สินค้านั้น เพื่อให้เกิดความเสียหายแก่ผู้ประกอบการค้ารายอื่น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การกระทำดังกล่าว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ตามวรรคหนึ่ง ถ้าได้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กระทำก่อน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วันขึ้นทะเบียน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สิ่งบ่งชี้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ทางภูมิศาสตร์ให้ถือว่าเป็นการ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กระทำโดยชอบ</a:t>
            </a:r>
          </a:p>
          <a:p>
            <a:pPr marL="0" indent="0">
              <a:buNone/>
            </a:pPr>
            <a:endParaRPr 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บทกำหนดโทษ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39 ผู้ใดกระทำการตามมาตรา 27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ระวางโทษปรับไม่เกินสองแสนบาท</a:t>
            </a:r>
          </a:p>
        </p:txBody>
      </p:sp>
    </p:spTree>
    <p:extLst>
      <p:ext uri="{BB962C8B-B14F-4D97-AF65-F5344CB8AC3E}">
        <p14:creationId xmlns:p14="http://schemas.microsoft.com/office/powerpoint/2010/main" val="19586070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1BAA8-2E86-4F88-9105-549C62E8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581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คุ้มครองแบบผังภูมิวงจรรวม พ.ศ. 2543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F8AE33-DCF7-4179-9241-2F9FF0DFCD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“วงจรรวม”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ผลิตภัณฑ์สำเร็จรูปหรื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กึ่งสำเร็จรูปที่ทำหน้าที่ทาง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อิเล็กทรอนิกส์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อันประกอบด้วยชิ้นส่วนที่สามารถกระตุ้น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การปฏิบัติการ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ทางอิ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เลกทรอ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นิกส์รวมอยู่ด้วยและ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ส่วนเชื่อมต่อที่เชื่อมชิ้นส่วนเหล่านั้นทั้งหมด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หรือบางส่วนเข้าด้วยกัน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ได้จัดวาง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เป็นชั้นในลักษณะที่ผสานรวมกันอยู่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บนหรือในวัตถุกึ่ง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ตัวนำชิ้นเดียวกัน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“แบบผังภูมิ”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แบบ แผนผัง 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ภาพทที่ทำ ขึ้น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ว่าจะ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ปรากฏในรูปแบบหรือวิธีใดเพื่อให้เห็นถึงการจัดวางให้เป็นวงจรรวม</a:t>
            </a: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9061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1681A-E183-413B-8900-6D8D3473F2B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สิทธิบัตร พ.ศ. 2522 (ฉบับที่ 3) พ.ศ.2542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BE71-3285-4072-9E40-0B581CD46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9874"/>
            <a:ext cx="10515600" cy="4351338"/>
          </a:xfrm>
        </p:spPr>
        <p:txBody>
          <a:bodyPr/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คือหนังสือสำคัญที่รัฐออกให้เพื่อคุ้มครองการประดิษฐ์หรือการออกแบบผลิตภัณฑ์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“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ประดิษฐ์"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การคิดค้นหรือคิดทำขึ้น อันเป็นผลให้ ได้มาซึ่งผลิตภัณฑ์หรือกรรมวิธีใดขึ้นใหม่ หรือการกระทำใด ๆ ที่ทำให้ดีขึ้นซึ่งผลิตภัณฑ์หรือกรรมวิธี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กรรมวิธี"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วิธีการ กระบวนการ หรือกรรมวิธีในการผลิต หรือการเก็บรักษาให้คงสภาพหรือให้มีคุณภาพดีขึ้นหรือการปรับสภาพให้ดีขึ้นซึ่งผลิตภัณฑ์ และรวมถึงการใช้กรรมวิธีนั้น ๆ ด้วย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"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แบบผลิตภัณฑ์"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รูปร่างของผลิตภัณฑ์ หรือองค์ประกอบ ของลวดลาย หรือสีของผลิตภัณฑ์ อันมีลักษณะพิเศษสำหรับผลิตภัณฑ์ซึ่งสามารถใช้เป็นแบบสำหรับผลิตภัณฑ์อุตสาหกรรมรวมทั้งหัตถกรรมได้</a:t>
            </a:r>
          </a:p>
          <a:p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350904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891345" cy="4351338"/>
          </a:xfrm>
        </p:spPr>
        <p:txBody>
          <a:bodyPr/>
          <a:lstStyle/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ผังภูมิที่ผู้ออกแบบ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ได้สร้างสรรค์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ขึ้นเอง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และไม่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เป็นที่รู้จักกันโดยทั่วไป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ในอุตสาหกรรมวงจรรวม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ผังภูมิที่ผู้ออกแบบ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ได้สร้างสรรค์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ขึ้นใหม่โดยนำเอาชิ้นส่วน ส่วน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เชื่อมต่อ แบบผังภูมิหรือวงจรรวมอัน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เป็นที่รู้จัก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โดยทั่วไป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ในอุตสาหกรรมวงจรรวมมาจัดวางใหม่ ใน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ลักษณะที่ทำ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ให้เกิดเป็นแบบผัง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ภูมิที่ไม่เป็นที่รู้จักกันโดยทั่วไป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ในอุตสาหกรรมวงจร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ขอบเขตการคุ้มครอง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/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คุ้มครองตามประเทศที่ขอรับจดทะเบียน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อายุการคุ้มครอง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 10 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วันที่ยื่นขอ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จดทะเบียนหรือ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วันที่นำแบบ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ผังภูมิออกหาประโยชน์ในเชิงพาณิชย์เป็นครั้งแรก แล้วแต่วันใดจะเกิดขึ้นก่อน แต่ทั้งนี้ไม่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เกิน 15ปี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นับแต่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วันที่สร้างสรรค์แบบผังภูมินั้นเสร็จสิ้นแล้ว</a:t>
            </a: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80396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ผู้ออกแบบแบบผัง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ผู้ออกแบบได้สร้างสรรค์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ขึ้นในฐานะพนักงาน หรือลูกจ้างให้ตกเป็นของพนักงานหรือ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ผู้ออกแบบ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ได้สร้างสรรค์แบบผัง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ภูมิขึ้น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รับจ้างบุคคลอื่นให้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ผู้ว่า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จ้าง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เป็นผู้มีสิทธิขอรับความ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ส่วนราชการ หน่วยงานของรัฐ รัฐวิสาหกิจ </a:t>
            </a:r>
            <a:r>
              <a:rPr lang="th-TH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ราชการส่วน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ท้องถิ่นหรือองค์กรอื่นของรัฐ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นิติบุคคลย่อมมีสิทธิขอรับ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ความคุ้มครองใน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โดยการจ้างหรือ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ตามคำสั่งหรือ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ในความ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ควบคุมขององค์กรนั้น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ทายาทผู้ออกแบบผังภูมิ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ผู้รับโอนสิทธิ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841112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สิทธิและหน้าที่ของเจ้าของสิทธิ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97876"/>
            <a:ext cx="10515600" cy="47790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สิทธิผู้ทรง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๒๒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ผู้ทรงสิทธิมีสิทธิแต่ผู้เดียวที่จะกระทำการ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อย่างใด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อย่างหนึ่ง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ดังต่อไปนี้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ทำซ้ำซึ่ง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ภูมิที่ตน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ความคุ้มครอง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	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นำเข้า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มาในราชอาณาจักร ขาย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หรือจำหน่าย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โดยวิธีการใด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เพื่อประโยชน์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ในเชิงพาณิชย์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ภูมิที่ตน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วงจร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รวมที่มีแบบผังภูมิที่ตน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 ความคุ้มครองประกอบอยู่ด้วย หรือผลิตภัณฑ์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ที่มีวงจรรวมดังกล่าว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ประกอบอยู่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หน้าที่ผู้ทรงสิทธิ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เสียค่าธรรมเนียมราย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675892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การละเมิดสิทธิ/บทกำหนดโทษ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855"/>
            <a:ext cx="10515600" cy="51080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กระทำอย่าง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ใดอย่างหนึ่งตามวรรคหนึ่งโดยไม่ได้รับอนุญาต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จากผู้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ทรงสิทธิ ให้ถือว่าเป็นการละเมิด สิทธิของผู้ทรง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</a:p>
          <a:p>
            <a:pPr marL="0" indent="0">
              <a:buNone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บทกำหนด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โทษ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48 ผู้ใดกระทำการตามมาตรา 22 (1) (ทำซ้ำซึ่งแบบแผนภูมิที่ได้รับความคุ้มครอง) โดยไม่ได้รับอนุญาตจากผู้ทรงสิทธิ ต้องระวางโทษปรับตั้งแต่ห้าหมื่นบาทถึงห้าแสนบาท</a:t>
            </a: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49 ผู้ใดกระทำการตามมาตรา 22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(2)(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 ขาย จำหน่ายโดยวิธีการใด เพื่อประโยชน์ในเชิงพาณิชย์ซึ่งแบบผังภูมิที่ได้รับความคุ้มครองหรือวงจรรวมที่มีแบบผังภูมิที่ได้รับความคุ้มครองประกอบอยู่ด้วย หรือผลิตภัณฑ์ที่มีวงจรรวมดังกล่าวประกอบอยู่ด้วย) โดยไม่ได้รับอนุญาตจากผู้ทรงสิทธิ ต้องระวางโทษปรับตั้งแต่สองหมื่นบาทถึงสองแสนบาท</a:t>
            </a:r>
          </a:p>
          <a:p>
            <a:pPr marL="0" indent="0" algn="thaiDist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52 ในกรณีที่ผู้กระทำความผิดซึ่งต้องรับโทษตามพระราชบัญญัตินี้ เป็น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นิติบุคคล กรรมการผู้จัดการ ผู้จัดการ หรือผู้แทนนิติบุคคลนั้น ต้องรับโทษตามที่บัญญัติไว้ สำหรับความผิดนั้น ๆ ด้วย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เว้นแต่จะพิสูจน์ได้ว่าตนมิได้รู้เห็นหรือยินยอมในการกระทำความผิดของนิติบุคคลนั้น</a:t>
            </a:r>
          </a:p>
        </p:txBody>
      </p:sp>
    </p:spTree>
    <p:extLst>
      <p:ext uri="{BB962C8B-B14F-4D97-AF65-F5344CB8AC3E}">
        <p14:creationId xmlns:p14="http://schemas.microsoft.com/office/powerpoint/2010/main" val="27459837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7981"/>
            <a:ext cx="10515600" cy="822544"/>
          </a:xfrm>
        </p:spPr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การยกเว้นการละเมิด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139"/>
            <a:ext cx="10515600" cy="5444358"/>
          </a:xfrm>
        </p:spPr>
        <p:txBody>
          <a:bodyPr>
            <a:normAutofit fontScale="92500" lnSpcReduction="10000"/>
          </a:bodyPr>
          <a:lstStyle/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รทำซ้ำเพื่อ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ใช้ในการประเมิน การวิเคราะห์ การวิจัย หรือ การศึกษา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รนำแบบผังภูมิที่มี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ลักษณะตามมาตรา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 ที่ได้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สร้างสรรค์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ขึ้นโดย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ผลของการ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กระทำตาม 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ไปประกอบในวงจรรวม หรือการ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 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ต่อ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แบบผังภูมิดังกล่าว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รทำซ้ำเพื่อ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ประโยชน์ของตนเอง อันมิใช่การ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กระทำเพื่อประโยชน์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ในเชิงพาณิชย์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(4)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กระทำตาม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ต่อวงจร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รวมที่มีแบบ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ภูมิทที่ผู้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ทรงสิทธิได้รับความคุ้มครอง ประกอบอยู่ด้วย หรือต่อผลิตภัณฑ์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ที่มีวงจร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ดังกล่าวประกอบอยู่ด้วย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หากผู้กระทำ มิได้รู้หรือ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มีเหตุอัน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ควรรู้ในขณะที่ได้มา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ซึ่งวงจรรวมหรือผลิตภัณฑ์ดังกล่าวว่ามีแบบผังภูมิอันละเมิดสิทธิ ของผู้ทรงสิทธิ ประกอบอยู่ด้วย ในกรณีนี้เมื่อ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ผู้กระทำการ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ดังกล่าวได้รับแจ้งว่า วงจรรวม หรือ ผลิตภัณฑ์นั้นมีแบบผังภูมิอันละเมิดสิทธิของผู้ทรงสิทธิ ก็ให้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ต่อไปได้เฉพาะ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กับวงจร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รวมหรือผลิต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ภัณฑที่ตน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ยังคงมีเหลืออยู่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หรือที่ได้สั่ง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ไว้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เพื่อจำหน่าย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ก่อนรับแจ้ง โดยให้จ่ายค่าใช้สิทธิแก่ผู้ทรงสิทธิ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เป็นจำนวนอันสมควรที่จะ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พึงใช้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กันในทาง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การค้า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(5)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กระทำตาม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ต่อแบบผังภูมิ หรือวงจรรวม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ที่ได้มา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โดยชอบจาก กา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รนำออก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หาประโยชน์ในเชิงพาณิชย์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ของผู้ทรงสิทธิ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กรณีไม่ถือ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 ละเมิด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ผู้ทรงสิทธิ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 algn="thaiDist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(6)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กระทำใด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บุคคลที่สร้างสรรค์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ภูมิที่เหมือนกับ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แบบผัง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ภูมิที่ผู้ทรง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สิทธิได้รับ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ความคุ้มครอง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บุคคลที่สร้างสรรค์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ดังกล่าวได้สร้างสรรค์ด้วยตนเอง</a:t>
            </a:r>
          </a:p>
        </p:txBody>
      </p:sp>
    </p:spTree>
    <p:extLst>
      <p:ext uri="{BB962C8B-B14F-4D97-AF65-F5344CB8AC3E}">
        <p14:creationId xmlns:p14="http://schemas.microsoft.com/office/powerpoint/2010/main" val="202524620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A059A-6D26-4193-94FB-415C9D622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06323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 คุ้มครองพันธุ์พืช พ.ศ. 2542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78910-73CE-4D76-8F83-36FD9D202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11151476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“พืช”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หมายความว่า สิ่งมีชีวิตในอาณาจักรพืชและให้หมายความ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รวมถึงเห็ด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และสาหร่าย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แต่ไม่รวมถึงจุลชีพ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11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ประกอบด้วยลักษณะ ดังต่อไปนี้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ความสม่ำเสมอ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ของลักษณะ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ประจำพันธุ์ทาง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ด้านสัณฐานวิทยา สรีรวิทยา หรือคุณสมบัติอื่น ที่เป็นผลเนื่องจากการแสดงออกของสภาพทาง พันธุกรรม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ที่จำเพาะ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ต่อพันธุ์พืชนั้น 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Stability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ความคงตัวภายใต้เงื่อนไขเดียวกัน สิ่งแวดล้อม</a:t>
            </a:r>
          </a:p>
          <a:p>
            <a:pPr marL="0" indent="0">
              <a:buNone/>
            </a:pP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ช่วงเวลาการ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พัฒนา)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มีความคงตัวของลักษณะ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ประจำพันธุ์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ที่สามารถแสดงลักษณะ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ประจำพันธุ์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ได้ในทุกครั้งของการผลิตส่วนขยายพันธุ์พืชนั้น เมื่อขยายพันธุ์ด้วย วิธี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ทั่วไปสำหรับ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นั้น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Uniformity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สม่ำเสมอ)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(3)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มีลักษณะ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ประจำพันธุ์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แตกต่างจากพันธุ์อื่นอย่างเด่นชัดทาง สัณฐานวิทยา สรีรวิทยา หรือมีคุณสมบัติอย่างหนึ่งอย่างใด ซึ่งเป็นผล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เนื่องจากการ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แสดงออกของสภาพทางพันธุกรรมที่แตกต่างจากพันธุ์พืช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  <a:r>
              <a:rPr lang="en-US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Distinctness 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ความแตกต่างอย่าง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เด่นชัด</a:t>
            </a:r>
            <a:r>
              <a:rPr lang="en-US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en-US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3151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500188"/>
            <a:ext cx="8858250" cy="5429250"/>
          </a:xfrm>
        </p:spPr>
        <p:txBody>
          <a:bodyPr/>
          <a:lstStyle/>
          <a:p>
            <a:pPr lvl="1" algn="thaiDist">
              <a:buFont typeface="Wingdings" panose="05000000000000000000" pitchFamily="2" charset="2"/>
              <a:buChar char="q"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พันธุ์พืชใหม่ 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ต้องจดทะเบียน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buFont typeface="Wingdings" panose="05000000000000000000" pitchFamily="2" charset="2"/>
              <a:buChar char="q"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พันธุ์พืชพื้นเมือง</a:t>
            </a:r>
          </a:p>
          <a:p>
            <a:pPr lvl="2" algn="thaiDist">
              <a:buFont typeface="Wingdings" panose="05000000000000000000" pitchFamily="2" charset="2"/>
              <a:buChar char="q"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พันธุ์พืชพื้นเมืองทั่วไป</a:t>
            </a:r>
          </a:p>
          <a:p>
            <a:pPr lvl="2" algn="thaiDist">
              <a:buFont typeface="Wingdings" panose="05000000000000000000" pitchFamily="2" charset="2"/>
              <a:buChar char="q"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พันธุ์พืชพื้นเมืองเฉพาะถิ่น 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ต้องจดทะเบียน</a:t>
            </a:r>
            <a:r>
              <a:rPr lang="en-US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altLang="th-TH" sz="3600" b="1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lvl="1" algn="thaiDist">
              <a:buFont typeface="Wingdings" panose="05000000000000000000" pitchFamily="2" charset="2"/>
              <a:buChar char="q"/>
            </a:pPr>
            <a:r>
              <a:rPr lang="th-TH" altLang="th-TH" sz="3600" b="1">
                <a:latin typeface="TH SarabunPSK" panose="020B0500040200020003" pitchFamily="34" charset="-34"/>
                <a:cs typeface="TH SarabunPSK" panose="020B0500040200020003" pitchFamily="34" charset="-34"/>
              </a:rPr>
              <a:t> พันธุ์พืชป่า</a:t>
            </a:r>
          </a:p>
          <a:p>
            <a:pPr lvl="1" algn="thaiDist">
              <a:buFont typeface="Wingdings" panose="05000000000000000000" pitchFamily="2" charset="2"/>
              <a:buChar char="q"/>
            </a:pPr>
            <a:endParaRPr lang="th-TH" altLang="th-TH" b="1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9027" name="ชื่อเรื่อง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altLang="th-TH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ชื่อเรื่อง 7"/>
          <p:cNvSpPr txBox="1">
            <a:spLocks/>
          </p:cNvSpPr>
          <p:nvPr/>
        </p:nvSpPr>
        <p:spPr bwMode="white">
          <a:xfrm>
            <a:off x="2024034" y="357166"/>
            <a:ext cx="8339166" cy="938234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 sz="4400" b="1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พระราชบัญญัติคุ้มครองพันธุ์พืช (พ.ศ.2542)</a:t>
            </a:r>
          </a:p>
        </p:txBody>
      </p:sp>
    </p:spTree>
    <p:extLst>
      <p:ext uri="{BB962C8B-B14F-4D97-AF65-F5344CB8AC3E}">
        <p14:creationId xmlns:p14="http://schemas.microsoft.com/office/powerpoint/2010/main" val="3090922620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เกณฑ์การขอรับความคุ้มครอง /อายุการคุ้มครอง / ขอบเขตการคุ้มครอง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555" y="4622416"/>
            <a:ext cx="11952890" cy="2235584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การคุ้มครอง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12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ปีสำหรับพืชที่ให้ผลผลิตตามลักษณะประจำพันธุ์หลังจากปลูกจากส่วนขยายพันธุ์ไม่เกิน 2 ปี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17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ปีสำหรับพืชที่ให้ผลผลิตตามลักษณะประจำพันธุ์หลังจากปลูกจากส่วนขยายพันธุ์เกิน 2 ปี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27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ปี สำหรับพืชที่ใช้ประโยชน์จากเนื้อไม้ที่ให้ผลผลิตตามลักษณะประจำพันธุ์หลังจากปลูกจากส่วนขยายพันธุ์เกิน 2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</a:p>
          <a:p>
            <a:pPr marL="0" indent="0">
              <a:buNone/>
            </a:pP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นับตั้งแต่วันที่ออก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หนังสือสำคัญ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แสดงการจดทะเบียนพันธุ์พืช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ตัวยึดเนื้อหา 2"/>
          <p:cNvSpPr txBox="1">
            <a:spLocks/>
          </p:cNvSpPr>
          <p:nvPr/>
        </p:nvSpPr>
        <p:spPr>
          <a:xfrm>
            <a:off x="241738" y="1285875"/>
            <a:ext cx="11112062" cy="316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alt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พันธุ์พืชที่จะขอจดทะเบียนพันธุ์พืชใหม่ต้องมีองค์ประกอบดังต่อไปนี้</a:t>
            </a:r>
            <a:endParaRPr lang="en-US" altLang="th-TH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None/>
            </a:pP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1.</a:t>
            </a: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พันธุ์พืชที่ไม่มีการนำส่วนขยายพันธุ์มาใช้ประโยชน์ไม่ว่าจะเป็นการขายหรือจำหน่ายด้วยประการใด ทั้งในหรือนอกราชอาณาจักรโดยนักปรับปรุงพันธุ์ หรือด้วยความยินยอมของนักปรับปรุงพันธุ์</a:t>
            </a:r>
            <a:r>
              <a:rPr lang="th-TH" alt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เกินกว่าหนึ่งปีก่อนวันยื่นขอจดทะเบียน</a:t>
            </a:r>
            <a:endParaRPr lang="en-US" altLang="th-TH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None/>
            </a:pP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2.</a:t>
            </a: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มีความแตกต่างจากพันธุ์พืชอื่น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ที่ปรากฏอยู่ในวันยื่นขอจดทะเบียน โดยความแตกต่างนั้นเกี่ยวข้องกับลักษณะที่เป็นประโยชน์ต่อการเพาะปลูก การบริโภค เภสัชกรรมการผลิต หรือการแปรรูป และให้หมายความรวมถึงมีความแตกต่างจากพันธุ์พืช ดังต่อไปนี้ด้วย</a:t>
            </a: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 </a:t>
            </a:r>
          </a:p>
          <a:p>
            <a:pPr>
              <a:buFontTx/>
              <a:buNone/>
            </a:pP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(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</a:t>
            </a: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พันธุ์พืชที่ได้รับการจดทะเบียนคุ้มครองไว้แล้ว ไม่ว่าในหรือนอกราชอาณาจักรก่อนวันยื่นขอจดทะเบียน</a:t>
            </a:r>
            <a:endParaRPr lang="en-US" alt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buFontTx/>
              <a:buNone/>
            </a:pP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  (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</a:t>
            </a:r>
            <a:r>
              <a:rPr lang="en-US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) </a:t>
            </a:r>
            <a:r>
              <a:rPr lang="th-TH" alt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พันธุ์พืชที่มีการยื่นขอจดทะเบียนในราชอาณาจักรไว้แล้ว และได้รับการจดทะเบียนในเวลาต่อมา</a:t>
            </a:r>
          </a:p>
          <a:p>
            <a:endParaRPr lang="th-TH" alt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1036042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0709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ผู้มีสิทธิขอรับความ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0428"/>
            <a:ext cx="10515600" cy="4726535"/>
          </a:xfrm>
        </p:spPr>
        <p:txBody>
          <a:bodyPr>
            <a:normAutofit fontScale="92500" lnSpcReduction="10000"/>
          </a:bodyPr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15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ผู้ขอจดทะเบียนพันธุ์พืชใหม่ต้องเป็นนักปรับปรุงพันธุ์พืช และมีคุณสมบัติอย่างใดอย่างหนึ่ง ดังต่อไปนี้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(1)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มีสัญชาติไทย หรือเป็นนิติบุคคลที่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มีสำนักงาน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ใหญ่ตั้งอยู่ใน ประเทศไทย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(2)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มีสัญชาติของประเทศที่ยินยอมให้บุคคลสัญชาติไทยหรือนิติบุคคล ที่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มีสำนักงาน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ใหญ่ตั้งอยู่ในประเทศไทย ขอรับการคุ้มครองในประเทศนั้นได้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(3)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มีสัญชาติของประเทศที่เป็นภาคีแห่งอนุสัญญาหรือความตกลง ระหว่างประเทศเกี่ยวกับการคุ้มครองพันธุ์พืชที่ประเทศไทยเป็นภาคีอยู่ด้วย 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(4)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ภูมิลำเนา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หรือประกอบอุตสาหกรรม หรือพาณิชยกรรมอย่างจริงจัง ในประเทศไทย หรือประเทศที่เป็นภาคีแห่งอนุสัญญาหรือความตกลงระหว่างประเทศ เกี่ยวกับการคุ้มครองพันธุ์พืชที่ประเทศไทยเป็นภาคีอยู่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ลูกจ้าง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หรือผู้รับจ้างได้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กระทำขึ้น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ทำงาน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ตามสัญญาจ้าง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หรือโดย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สัญญาจ้างที่มีวัตถุประสงค์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ปรับปรุงพันธุ์พืชใหม่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สิทธิตก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เป็น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นายจ้าง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หรือผู้</a:t>
            </a:r>
            <a:r>
              <a:rPr lang="th-TH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ว่าจ้าง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การปรับปรุงพันธุ์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พืชซึ่ง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เจ้าหน้าที่ของรัฐได้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ตามหน้าที่ ตกเป็นของ</a:t>
            </a:r>
            <a:r>
              <a:rPr lang="th-TH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หน่วยงานของรัฐ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ต้นสังกัด</a:t>
            </a:r>
          </a:p>
        </p:txBody>
      </p:sp>
    </p:spTree>
    <p:extLst>
      <p:ext uri="{BB962C8B-B14F-4D97-AF65-F5344CB8AC3E}">
        <p14:creationId xmlns:p14="http://schemas.microsoft.com/office/powerpoint/2010/main" val="40983961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สิทธิและหน้าที่ของเจ้าของสิทธิ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021"/>
            <a:ext cx="10515600" cy="46319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สิทธิผู้ทรงสิทธิ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ม.33 สิทธิ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แต่เพียงผู้เดียวในการ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ผลิตขาย หรือจำหน่าย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ด้วยประการใด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มาในราชอาณาจักร ส่งออก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นอกราชอาณาจักร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หรือมีไว้เพื่อ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ย่างหนึ่งอย่างใดดังกล่าว ซึ่งส่วน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ขยายพันธุ์ของ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สิทธิในการอนุญาต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ให้บุคคลใดใช้สิทธิในพันธุ์พืช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สิทธิในการโอนสิทธิในพันธุ์พืชใหม่ให้แก่บุคคล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อื่น</a:t>
            </a:r>
          </a:p>
          <a:p>
            <a:pPr marL="0" indent="0">
              <a:buNone/>
            </a:pP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0" indent="0">
              <a:buNone/>
            </a:pP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หน้าที่ผู้ทรงสิทธิ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ม. 34 ใน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การขาย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หรือจำหน่าย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ด้วยประการใด ซึ่งส่วน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ขยายพันธุ์ของ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 ผู้ทรงสิทธิในพันธุ์พืชใหม่ต้องแสดงเครื่องหมายให้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ปรากฏที่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ส่วนขยายพันธุ์ของพันธุ์พืชใหม่ ภาชนะบรรจุ หรือหีบห่อของส่วน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ขยายพันธุ์ ของ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ใหม่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ต้องชำระ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ค่าธรรมเนียมราย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ปี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3193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30622"/>
            <a:ext cx="10515600" cy="5546342"/>
          </a:xfrm>
        </p:spPr>
        <p:txBody>
          <a:bodyPr>
            <a:normAutofit/>
          </a:bodyPr>
          <a:lstStyle/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ประเภทสิทธิบัตร</a:t>
            </a:r>
          </a:p>
          <a:p>
            <a:pPr marL="457200" lvl="1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สิทธิบัตรการประดิษฐ์ (</a:t>
            </a:r>
            <a:r>
              <a:rPr lang="en-US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Patent for invention)</a:t>
            </a:r>
          </a:p>
          <a:p>
            <a:pPr marL="457200" lvl="1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สิทธิบัตร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การออกแบบผลิตภัณฑ์ (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Design patent)</a:t>
            </a:r>
          </a:p>
          <a:p>
            <a:pPr marL="457200" lvl="1" indent="0">
              <a:buNone/>
            </a:pPr>
            <a:r>
              <a:rPr lang="th-TH" sz="28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- อนุ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 </a:t>
            </a:r>
          </a:p>
          <a:p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ต้องยื่นคำขอจดทะเบียน  </a:t>
            </a:r>
            <a:r>
              <a:rPr lang="th-TH" i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หลักการ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 ม.77 ฉ ว.2ให้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บุคคลซึ่งได้ยื่นคำขอรับสิทธิบัตรหรือคำขอรับอนุสิทธิบัตรไว้ก่อน เป็นผู้มีสิทธิรับสิทธิบัตรหรืออนุสิทธิบัตรสำหรับการประดิษฐ์นั้น</a:t>
            </a:r>
            <a:endParaRPr lang="th-TH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อายุ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 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(นับตั้งแต่วันยื่นขอหากได้รับจดทะเบียน)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สิทธิบัตร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การประดิษฐ์ 		         20 ปี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สิทธิบัตร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การออกแบบผลิตภัณฑ์ 	         10 ปี</a:t>
            </a:r>
          </a:p>
          <a:p>
            <a:pPr marL="0" indent="0">
              <a:buNone/>
            </a:pP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	- อนุ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สิทธิบัตร        6 ปี (ต่ออายุได้ 2 ครั้งๆละ 2 ปี)</a:t>
            </a:r>
          </a:p>
          <a:p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ขอบเขตการคุ้มครอง</a:t>
            </a:r>
            <a:r>
              <a:rPr lang="en-US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เฉพาะ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ประเทศที่ยื่นขอจดทะเบียนเท่านั้น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315789326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7755" y="33663"/>
            <a:ext cx="10515600" cy="1325563"/>
          </a:xfrm>
        </p:spPr>
        <p:txBody>
          <a:bodyPr/>
          <a:lstStyle/>
          <a:p>
            <a:pPr algn="ctr"/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การละเมิดสิทธิ/บทกำหนดโทษ</a:t>
            </a:r>
            <a:b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075" y="859379"/>
            <a:ext cx="10515600" cy="2050995"/>
          </a:xfrm>
        </p:spPr>
        <p:txBody>
          <a:bodyPr/>
          <a:lstStyle/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64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ผู้ใด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กระทำการอ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ย่างใดอย่างหนึ่งตามมาตรา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33 หรือมาตรา 47 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โดยไม่ได้รับอนุญาตจากผู้ทรงสิทธิในพันธุ์พืชนั้น ต้องระวาง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โทษจำคุก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ไม่เกินสองปีหรือปรับไม่เกินสี่แสนบาท 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ทั้งจำทั้งปรับ</a:t>
            </a:r>
          </a:p>
          <a:p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มาตรา 65 ผู้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ทรงสิทธิในพันธุ์พืชใหม่ ผู้ใดไม่ปฏิบัติตามมาตรา 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34 ต้อง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ระวาง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โทษจำคุก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ไม่เกินหนึ่งเดือน หรือปรับไม่เกินสองหมื่นบาท หรือ</a:t>
            </a:r>
            <a:r>
              <a:rPr lang="th-TH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ทั้งจำทั้ง</a:t>
            </a: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</a:t>
            </a:r>
          </a:p>
        </p:txBody>
      </p:sp>
      <p:sp>
        <p:nvSpPr>
          <p:cNvPr id="4" name="Rectangle 3"/>
          <p:cNvSpPr/>
          <p:nvPr/>
        </p:nvSpPr>
        <p:spPr>
          <a:xfrm>
            <a:off x="785648" y="2723045"/>
            <a:ext cx="108598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ข้อยกเว้นการละเมิด</a:t>
            </a: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การกระทำเกี่ยวกับ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พันธุ์พืชใหม่ที่ได้รับความคุ้มครอง โดยไม่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เพื่อใช้เป็นส่วน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ขยายพันธุ์ </a:t>
            </a: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ค้นคว้า ทดลอง หรือวิจัยเกี่ยวกับพันธุ์พืชใหม่ที่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ได้รับความ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คุ้มครอง เพื่อปรับปรุงพันธุ์หรือพัฒนาพันธุ์พืช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การกระทำเกี่ยวกับ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พันธุ์พืชใหม่ที่ได้รับความคุ้มครอง ซึ่ง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กระทำโดย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สุจริต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เพาะปลูกหรือขยายพันธุ์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พันธุ์พืชใหม่ที่ได้รับ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ความคุ้มครอง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โดยเกษตรกรด้วยการใช้ส่วนขยายพันธุ์ที่ตนเองเป็นผู้ผลิต แต่ในกรณี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ที่รัฐมนตรี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โดยความเห็นชอบของคณะกรรมการ ประกาศให้พันธุ์พืชใหม่นั้น เป็นพันธุ์พืชที่ควรส่งเสริมการปรับปรุงพันธุ์ให้เกษตรกรสามารถเพาะปลูกหรือ ขยายพันธุ์ได้ไม่เกินสามเท่าของปริมาณที่ได้มา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การกระทำเกี่ยวกับ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พันธุ์พืชใหม่ที่ได้รับความคุ้มครอง โดยไม่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มีวัตถุประสงค์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เพื่อการค้า </a:t>
            </a:r>
            <a:endParaRPr lang="th-TH" sz="24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AutoNum type="thaiNumParenBoth"/>
            </a:pP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ขาย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หรือจำหน่าย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ด้วยประการใด 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นำเข้า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มาในราชอาณาจักร ส่งออกนอกราชอาณาจักร หรือมีไว้เพื่อ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กระทำการ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อย่างหนึ่งอย่างใดดังกล่าว ซึ่งส่วนขยายพันธุ์ของพันธุ์พืชใหม่ที่ได้รับความคุ้มครอง ซึ่ง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ถูกนำออกจำหน่าย </a:t>
            </a:r>
            <a:r>
              <a:rPr lang="th-TH" sz="2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โดยผู้ทรงสิทธิหรือด้วยความยินยอมของผู้ทรง</a:t>
            </a:r>
            <a:r>
              <a:rPr lang="th-TH" sz="24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สิทธิ</a:t>
            </a:r>
            <a:endParaRPr lang="th-TH" sz="2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002164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796582-1A98-4E4E-AFE3-5B079814D4A8}" type="slidenum">
              <a:rPr kumimoji="0" lang="en-US" alt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71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การยื่นคำขอรับสิทธิบัตรผ่านระบบ 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b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(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Patent Cooperation Treaty</a:t>
            </a: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</a:p>
        </p:txBody>
      </p:sp>
      <p:sp>
        <p:nvSpPr>
          <p:cNvPr id="118787" name="สี่เหลี่ยมผืนผ้า 5"/>
          <p:cNvSpPr>
            <a:spLocks noChangeArrowheads="1"/>
          </p:cNvSpPr>
          <p:nvPr/>
        </p:nvSpPr>
        <p:spPr bwMode="auto">
          <a:xfrm>
            <a:off x="2309814" y="1857375"/>
            <a:ext cx="78581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thaiDi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ย่อมาจาก </a:t>
            </a:r>
            <a:r>
              <a:rPr lang="en-US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Patent Cooperation Treaty </a:t>
            </a:r>
            <a:r>
              <a:rPr lang="th-TH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เป็นความตกลงระหว่างประเทศสำหรับการขอรับความคุ้มครองการประดิษฐ์ในประเทศที่เป็นสมาชิก เพื่ออำนวยความสะดวก และลดภาระของผู้ขอรับสิทธิบัตร แทนที่จะต้องไปยื่นคำขอรับสิทธิบัตรในประเทศต่าง ๆ แต่ละประเทศที่ผู้ขอประสงค์จะขอรับความคุ้มครอง โดยสามารถที่จะยื่นคำขอที่สำนักงานสิทธิบัตรภายในประเทศ ของตน สำนักงานสิทธิบัตรก็จะส่งคำขอไปดำเนินการตามขั้นตอนของระบบ </a:t>
            </a:r>
            <a:r>
              <a:rPr lang="en-US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r>
              <a:rPr lang="th-TH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ที่องค์การทรัพย์สินทางปัญญาโลก (</a:t>
            </a:r>
            <a:r>
              <a:rPr lang="en-US" altLang="en-US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WIPO)</a:t>
            </a:r>
            <a:endParaRPr lang="th-TH" altLang="en-US">
              <a:solidFill>
                <a:prstClr val="black"/>
              </a:solidFill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7" name="ชื่อเรื่อง 1">
            <a:extLst>
              <a:ext uri="{FF2B5EF4-FFF2-40B4-BE49-F238E27FC236}">
                <a16:creationId xmlns:a16="http://schemas.microsoft.com/office/drawing/2014/main" id="{9496CE02-0421-4D46-97FC-F903DD1C53FE}"/>
              </a:ext>
            </a:extLst>
          </p:cNvPr>
          <p:cNvSpPr txBox="1">
            <a:spLocks/>
          </p:cNvSpPr>
          <p:nvPr/>
        </p:nvSpPr>
        <p:spPr bwMode="auto">
          <a:xfrm>
            <a:off x="6810376" y="6000751"/>
            <a:ext cx="357187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h-TH" sz="2000" i="1">
                <a:solidFill>
                  <a:prstClr val="black"/>
                </a:solidFill>
                <a:latin typeface="AngsanaUPC" pitchFamily="18" charset="-34"/>
                <a:ea typeface="+mj-ea"/>
                <a:cs typeface="AngsanaUPC" pitchFamily="18" charset="-34"/>
              </a:rPr>
              <a:t>ที่มา</a:t>
            </a:r>
            <a:r>
              <a:rPr lang="en-US" sz="2000" i="1">
                <a:solidFill>
                  <a:prstClr val="black"/>
                </a:solidFill>
                <a:latin typeface="AngsanaUPC" pitchFamily="18" charset="-34"/>
                <a:ea typeface="+mj-ea"/>
                <a:cs typeface="AngsanaUPC" pitchFamily="18" charset="-34"/>
              </a:rPr>
              <a:t>:www.ipthailand.go.th</a:t>
            </a:r>
            <a:endParaRPr lang="th-TH" sz="2000" i="1" dirty="0">
              <a:solidFill>
                <a:prstClr val="black"/>
              </a:solidFill>
              <a:latin typeface="AngsanaUPC" pitchFamily="18" charset="-34"/>
              <a:ea typeface="+mj-ea"/>
              <a:cs typeface="Angsana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99567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ชื่อเรื่อง 1"/>
          <p:cNvSpPr>
            <a:spLocks noGrp="1"/>
          </p:cNvSpPr>
          <p:nvPr>
            <p:ph type="title"/>
          </p:nvPr>
        </p:nvSpPr>
        <p:spPr>
          <a:xfrm>
            <a:off x="6310314" y="6000751"/>
            <a:ext cx="3571875" cy="714375"/>
          </a:xfrm>
        </p:spPr>
        <p:txBody>
          <a:bodyPr/>
          <a:lstStyle/>
          <a:p>
            <a:r>
              <a:rPr lang="th-TH" altLang="en-US" sz="2000" i="1">
                <a:latin typeface="AngsanaUPC" panose="02020603050405020304" pitchFamily="18" charset="-34"/>
                <a:cs typeface="AngsanaUPC" panose="02020603050405020304" pitchFamily="18" charset="-34"/>
              </a:rPr>
              <a:t>ที่มา</a:t>
            </a:r>
            <a:r>
              <a:rPr lang="en-US" altLang="en-US" sz="2000" i="1">
                <a:latin typeface="AngsanaUPC" panose="02020603050405020304" pitchFamily="18" charset="-34"/>
                <a:cs typeface="AngsanaUPC" panose="02020603050405020304" pitchFamily="18" charset="-34"/>
              </a:rPr>
              <a:t>:www.ipthailand.go.th</a:t>
            </a:r>
            <a:endParaRPr lang="th-TH" altLang="en-US" sz="2000" i="1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19811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Font typeface="Arial" panose="020B0604020202020204" pitchFamily="34" charset="0"/>
              <a:buNone/>
            </a:pP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    ระบบ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นี้ไม่ได้เป็นระบบการรับจดทะเบียนสิทธิบัตรที่จะส่งผลให้ประเทศที่เป็นสมาชิกต้องรับจดทะเบียนตามไปด้วย เนื่องจาก ระบบ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จะมีการดำเนินการในขั้นตอนต้น ๆ ของการขอรับสิทธิบัตรเท่านั้น ไม่มีการรับจดทะเบียนแต่อย่างใด การรับจดทะเบียนสิทธิบัตร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เป็นอำนาจอธิปไตยของแต่ละประเทศที่ผู้ขอประสงค์จะขอความคุ้มครอง ซึ่งจะมีการตรวจสอบตามขั้นตอนและเงื่อนไขของกฎหมายภายในประเทศนั้น ๆ ก่อนรับจดทะเบียนสิทธิบัตรต่อไป</a:t>
            </a:r>
          </a:p>
        </p:txBody>
      </p:sp>
      <p:sp>
        <p:nvSpPr>
          <p:cNvPr id="119812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46DDE1A1-2CDB-4FFE-96FA-258DD2D18A9B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63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5299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mtClean="0">
                <a:ea typeface="Angsana New" panose="02020603050405020304" pitchFamily="18" charset="-34"/>
              </a:rPr>
              <a:t>สรุป</a:t>
            </a:r>
          </a:p>
        </p:txBody>
      </p:sp>
      <p:sp>
        <p:nvSpPr>
          <p:cNvPr id="120835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9B99034F-1B1F-4BF3-83A1-E4630FAC545E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64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120836" name="ตัวยึดเนื้อหา 4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1938338"/>
          </a:xfr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ระบบ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PCT</a:t>
            </a: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คือระบบการยื่นเอกสารขอรับสิทธิบัตรเพียงฉบับเดียวแต่ให้ผลเช่นเดียวกับการยื่นคำขอไปยังประเทศสมาชิกทุกประเทศในเวลาเดียวกันตามกฎเกณฑ์ที่กำหนด</a:t>
            </a:r>
            <a:endParaRPr lang="th-TH" altLang="en-US" sz="4000">
              <a:ea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27549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>
            <a:extLst>
              <a:ext uri="{FF2B5EF4-FFF2-40B4-BE49-F238E27FC236}">
                <a16:creationId xmlns:a16="http://schemas.microsoft.com/office/drawing/2014/main" id="{D6F8664A-2C00-4374-BA00-AC47FA31807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th-TH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ประเทศภาคี </a:t>
            </a:r>
            <a:r>
              <a:rPr lang="en-US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PCT</a:t>
            </a:r>
            <a:r>
              <a:rPr lang="th-TH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(</a:t>
            </a:r>
            <a:r>
              <a:rPr lang="en-US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152</a:t>
            </a:r>
            <a:r>
              <a:rPr lang="th-TH" altLang="en-US" sz="54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ประเทศ)</a:t>
            </a:r>
          </a:p>
        </p:txBody>
      </p:sp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9D035B62-A50F-4E1F-8163-92EC35425685}"/>
              </a:ext>
            </a:extLst>
          </p:cNvPr>
          <p:cNvSpPr/>
          <p:nvPr/>
        </p:nvSpPr>
        <p:spPr>
          <a:xfrm>
            <a:off x="2166938" y="5786439"/>
            <a:ext cx="8001000" cy="95408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h-TH" altLang="en-US">
                <a:solidFill>
                  <a:prstClr val="black"/>
                </a:solidFill>
              </a:rPr>
              <a:t>ประเทศไทยเข้าเป็นสมาชิกของสนธิสัญญาความร่วมมือด้านสิทธิบัตร (</a:t>
            </a:r>
            <a:r>
              <a:rPr lang="en-US" altLang="en-US">
                <a:solidFill>
                  <a:prstClr val="black"/>
                </a:solidFill>
              </a:rPr>
              <a:t>PCT) </a:t>
            </a:r>
            <a:r>
              <a:rPr lang="th-TH" altLang="en-US">
                <a:solidFill>
                  <a:prstClr val="black"/>
                </a:solidFill>
              </a:rPr>
              <a:t>			เมื่อวันที่ 24 กันยายน 2552</a:t>
            </a:r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938" y="1416050"/>
            <a:ext cx="7816850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42973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z="3600">
                <a:ea typeface="Angsana New" panose="02020603050405020304" pitchFamily="18" charset="-34"/>
              </a:rPr>
              <a:t>ระบบ </a:t>
            </a:r>
            <a:r>
              <a:rPr lang="en-US" altLang="en-US" sz="3600"/>
              <a:t>PCT </a:t>
            </a:r>
            <a:r>
              <a:rPr lang="th-TH" altLang="en-US" sz="3600">
                <a:ea typeface="Angsana New" panose="02020603050405020304" pitchFamily="18" charset="-34"/>
              </a:rPr>
              <a:t>ประกอบด้วยขั้นตอนการดำเนินการ 2 ขั้นตอน คือ</a:t>
            </a:r>
          </a:p>
        </p:txBody>
      </p:sp>
      <p:sp>
        <p:nvSpPr>
          <p:cNvPr id="123907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Font typeface="Arial" panose="020B0604020202020204" pitchFamily="34" charset="0"/>
              <a:buNone/>
            </a:pPr>
            <a:r>
              <a:rPr lang="th-TH" altLang="en-US" smtClean="0">
                <a:ea typeface="Cordia New" panose="020B0304020202020204" pitchFamily="34" charset="-34"/>
              </a:rPr>
              <a:t>	- ขั้นตอนระหว่างประเทศ (</a:t>
            </a:r>
            <a:r>
              <a:rPr lang="en-US" altLang="en-US" smtClean="0"/>
              <a:t>International Phase) </a:t>
            </a:r>
            <a:r>
              <a:rPr lang="th-TH" altLang="en-US" smtClean="0">
                <a:ea typeface="Cordia New" panose="020B0304020202020204" pitchFamily="34" charset="-34"/>
              </a:rPr>
              <a:t>เป็นขั้นตอนที่ผู้ขอต้องดำเนินการในเรื่องต่างๆที่ระบบกำหนดไว้ เช่น การยื่นคำขอระหว่างประเทศ การแก้ไขข้อมูล (ถ้ามี) การยื่นขอให้ตรวจสอบระหว่างประเทศ(ถ้าผู้ขอประสงค์) การสำรวจตลาดเป้าหมายและวิเคราะห์ความเป็นไปได้ในการเข้าสู่ตลาดเป้าหมาย การเตรียมตัว/เอกสารในการขอความคุ้มครองการประดิษฐ์ในประเทศเป้าหมาย เป็นต้น 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en-US" smtClean="0">
                <a:ea typeface="Cordia New" panose="020B0304020202020204" pitchFamily="34" charset="-34"/>
              </a:rPr>
              <a:t/>
            </a:r>
            <a:br>
              <a:rPr lang="th-TH" altLang="en-US" smtClean="0">
                <a:ea typeface="Cordia New" panose="020B0304020202020204" pitchFamily="34" charset="-34"/>
              </a:rPr>
            </a:br>
            <a:r>
              <a:rPr lang="th-TH" altLang="en-US" smtClean="0">
                <a:ea typeface="Cordia New" panose="020B0304020202020204" pitchFamily="34" charset="-34"/>
              </a:rPr>
              <a:t>-  ขั้นตอนในประเทศ (</a:t>
            </a:r>
            <a:r>
              <a:rPr lang="en-US" altLang="en-US" smtClean="0"/>
              <a:t>National Phase) </a:t>
            </a:r>
            <a:r>
              <a:rPr lang="th-TH" altLang="en-US" smtClean="0">
                <a:ea typeface="Cordia New" panose="020B0304020202020204" pitchFamily="34" charset="-34"/>
              </a:rPr>
              <a:t>เป็นขั้นตอนการขอความคุ้มครองในประเทศต่างๆที่ต้องการ </a:t>
            </a:r>
          </a:p>
        </p:txBody>
      </p:sp>
      <p:sp>
        <p:nvSpPr>
          <p:cNvPr id="123908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CF0C810-3F37-48AE-8C2B-1DB21B6101B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66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75936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4207682-1696-474A-AC87-8CC2CC4F1DF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774825" y="506414"/>
            <a:ext cx="8713788" cy="922337"/>
          </a:xfrm>
        </p:spPr>
        <p:txBody>
          <a:bodyPr>
            <a:normAutofit fontScale="90000"/>
          </a:bodyPr>
          <a:lstStyle/>
          <a:p>
            <a:r>
              <a:rPr lang="th-TH" altLang="en-US" sz="3400" b="1">
                <a:ea typeface="Angsana New" panose="02020603050405020304" pitchFamily="18" charset="-34"/>
              </a:rPr>
              <a:t>การขอรับสิทธิบัตรต่างประเทศตามระบบปัจจุบัน</a:t>
            </a:r>
            <a:r>
              <a:rPr lang="en-US" altLang="en-US" sz="3400" b="1"/>
              <a:t> </a:t>
            </a:r>
            <a:br>
              <a:rPr lang="en-US" altLang="en-US" sz="3400" b="1"/>
            </a:br>
            <a:r>
              <a:rPr lang="en-US" altLang="en-US" sz="3400" b="1"/>
              <a:t>(Paris Convention) </a:t>
            </a:r>
            <a:r>
              <a:rPr lang="th-TH" altLang="en-US" sz="3400" b="1">
                <a:ea typeface="Angsana New" panose="02020603050405020304" pitchFamily="18" charset="-34"/>
              </a:rPr>
              <a:t>กับระบบ </a:t>
            </a:r>
            <a:r>
              <a:rPr lang="en-US" altLang="en-US" sz="2700" b="1"/>
              <a:t>PCT</a:t>
            </a:r>
            <a:endParaRPr lang="th-TH" altLang="en-US" sz="2700" b="1">
              <a:ea typeface="Angsana New" panose="02020603050405020304" pitchFamily="18" charset="-34"/>
            </a:endParaRPr>
          </a:p>
        </p:txBody>
      </p:sp>
      <p:sp>
        <p:nvSpPr>
          <p:cNvPr id="97283" name="Rectangle 8">
            <a:extLst>
              <a:ext uri="{FF2B5EF4-FFF2-40B4-BE49-F238E27FC236}">
                <a16:creationId xmlns:a16="http://schemas.microsoft.com/office/drawing/2014/main" id="{62C7F20F-41EF-4093-B7F4-B7379C6DE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543" y="2543175"/>
            <a:ext cx="288540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97284" name="Rectangle 9">
            <a:extLst>
              <a:ext uri="{FF2B5EF4-FFF2-40B4-BE49-F238E27FC236}">
                <a16:creationId xmlns:a16="http://schemas.microsoft.com/office/drawing/2014/main" id="{66808F35-4E0E-4C3D-9D24-9983576E7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2925" y="2511425"/>
            <a:ext cx="387926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12</a:t>
            </a:r>
          </a:p>
        </p:txBody>
      </p:sp>
      <p:sp>
        <p:nvSpPr>
          <p:cNvPr id="97285" name="Rectangle 10">
            <a:extLst>
              <a:ext uri="{FF2B5EF4-FFF2-40B4-BE49-F238E27FC236}">
                <a16:creationId xmlns:a16="http://schemas.microsoft.com/office/drawing/2014/main" id="{2FF2E3EB-FD59-4425-A2AD-4E21C754D5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82876" y="2924175"/>
            <a:ext cx="923925" cy="431800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File local </a:t>
            </a:r>
            <a:b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application</a:t>
            </a:r>
          </a:p>
        </p:txBody>
      </p:sp>
      <p:sp>
        <p:nvSpPr>
          <p:cNvPr id="97286" name="Rectangle 11">
            <a:extLst>
              <a:ext uri="{FF2B5EF4-FFF2-40B4-BE49-F238E27FC236}">
                <a16:creationId xmlns:a16="http://schemas.microsoft.com/office/drawing/2014/main" id="{6961FDC2-2D77-4BA3-BC71-F49FE85CE6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83113" y="1916114"/>
            <a:ext cx="1001712" cy="600075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File</a:t>
            </a:r>
          </a:p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applications</a:t>
            </a:r>
          </a:p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abroad</a:t>
            </a:r>
          </a:p>
        </p:txBody>
      </p:sp>
      <p:sp>
        <p:nvSpPr>
          <p:cNvPr id="97287" name="Rectangle 12">
            <a:extLst>
              <a:ext uri="{FF2B5EF4-FFF2-40B4-BE49-F238E27FC236}">
                <a16:creationId xmlns:a16="http://schemas.microsoft.com/office/drawing/2014/main" id="{589463B9-A703-480A-94A8-0B9352FFB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63851" y="2282826"/>
            <a:ext cx="784225" cy="2635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defTabSz="9334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(months)</a:t>
            </a:r>
          </a:p>
        </p:txBody>
      </p:sp>
      <p:sp>
        <p:nvSpPr>
          <p:cNvPr id="124936" name="Line 13"/>
          <p:cNvSpPr>
            <a:spLocks noChangeShapeType="1"/>
          </p:cNvSpPr>
          <p:nvPr/>
        </p:nvSpPr>
        <p:spPr bwMode="auto">
          <a:xfrm>
            <a:off x="3048000" y="27082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37" name="Line 14"/>
          <p:cNvSpPr>
            <a:spLocks noChangeShapeType="1"/>
          </p:cNvSpPr>
          <p:nvPr/>
        </p:nvSpPr>
        <p:spPr bwMode="auto">
          <a:xfrm flipH="1">
            <a:off x="3071813" y="285273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124938" name="Group 15"/>
          <p:cNvGrpSpPr>
            <a:grpSpLocks/>
          </p:cNvGrpSpPr>
          <p:nvPr/>
        </p:nvGrpSpPr>
        <p:grpSpPr bwMode="auto">
          <a:xfrm>
            <a:off x="4408489" y="2362200"/>
            <a:ext cx="606425" cy="1017588"/>
            <a:chOff x="2016" y="1519"/>
            <a:chExt cx="414" cy="641"/>
          </a:xfrm>
        </p:grpSpPr>
        <p:sp>
          <p:nvSpPr>
            <p:cNvPr id="124983" name="Line 16"/>
            <p:cNvSpPr>
              <a:spLocks noChangeShapeType="1"/>
            </p:cNvSpPr>
            <p:nvPr/>
          </p:nvSpPr>
          <p:spPr bwMode="auto">
            <a:xfrm rot="-2700000">
              <a:off x="2016" y="1724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4" name="Line 17"/>
            <p:cNvSpPr>
              <a:spLocks noChangeShapeType="1"/>
            </p:cNvSpPr>
            <p:nvPr/>
          </p:nvSpPr>
          <p:spPr bwMode="auto">
            <a:xfrm rot="900000">
              <a:off x="2064" y="1882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5" name="Line 18"/>
            <p:cNvSpPr>
              <a:spLocks noChangeShapeType="1"/>
            </p:cNvSpPr>
            <p:nvPr/>
          </p:nvSpPr>
          <p:spPr bwMode="auto">
            <a:xfrm rot="2700000">
              <a:off x="2036" y="1955"/>
              <a:ext cx="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6" name="Line 19"/>
            <p:cNvSpPr>
              <a:spLocks noChangeShapeType="1"/>
            </p:cNvSpPr>
            <p:nvPr/>
          </p:nvSpPr>
          <p:spPr bwMode="auto">
            <a:xfrm rot="4500000">
              <a:off x="1954" y="1997"/>
              <a:ext cx="3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7" name="Line 20"/>
            <p:cNvSpPr>
              <a:spLocks noChangeShapeType="1"/>
            </p:cNvSpPr>
            <p:nvPr/>
          </p:nvSpPr>
          <p:spPr bwMode="auto">
            <a:xfrm rot="-900000">
              <a:off x="2064" y="1797"/>
              <a:ext cx="36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8" name="Line 21"/>
            <p:cNvSpPr>
              <a:spLocks noChangeShapeType="1"/>
            </p:cNvSpPr>
            <p:nvPr/>
          </p:nvSpPr>
          <p:spPr bwMode="auto">
            <a:xfrm rot="-4500000">
              <a:off x="1955" y="1681"/>
              <a:ext cx="32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97297" name="Text Box 22">
            <a:extLst>
              <a:ext uri="{FF2B5EF4-FFF2-40B4-BE49-F238E27FC236}">
                <a16:creationId xmlns:a16="http://schemas.microsoft.com/office/drawing/2014/main" id="{78A5831A-B240-404C-B523-91EF28C9D8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1773238"/>
            <a:ext cx="1046162" cy="106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th-TH" altLang="en-US" sz="32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ระบบปัจจุบัน</a:t>
            </a:r>
            <a:endParaRPr lang="en-US" altLang="en-US" sz="32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7298" name="Rectangle 23">
            <a:extLst>
              <a:ext uri="{FF2B5EF4-FFF2-40B4-BE49-F238E27FC236}">
                <a16:creationId xmlns:a16="http://schemas.microsoft.com/office/drawing/2014/main" id="{39A34AAB-D538-4945-9C9B-B283684BA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1" y="4548189"/>
            <a:ext cx="1876425" cy="282575"/>
          </a:xfrm>
          <a:prstGeom prst="rect">
            <a:avLst/>
          </a:prstGeom>
          <a:noFill/>
          <a:ln w="2540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Browallia New" pitchFamily="34" charset="-34"/>
            </a:endParaRPr>
          </a:p>
        </p:txBody>
      </p:sp>
      <p:sp>
        <p:nvSpPr>
          <p:cNvPr id="97299" name="Rectangle 24">
            <a:extLst>
              <a:ext uri="{FF2B5EF4-FFF2-40B4-BE49-F238E27FC236}">
                <a16:creationId xmlns:a16="http://schemas.microsoft.com/office/drawing/2014/main" id="{D1634747-5053-47F7-A250-704BC8689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5364" y="5653089"/>
            <a:ext cx="244475" cy="155575"/>
          </a:xfrm>
          <a:prstGeom prst="rect">
            <a:avLst/>
          </a:prstGeom>
          <a:noFill/>
          <a:ln w="25400" cmpd="thickThin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Browallia New" pitchFamily="34" charset="-34"/>
            </a:endParaRPr>
          </a:p>
        </p:txBody>
      </p:sp>
      <p:sp>
        <p:nvSpPr>
          <p:cNvPr id="97300" name="Rectangle 25">
            <a:extLst>
              <a:ext uri="{FF2B5EF4-FFF2-40B4-BE49-F238E27FC236}">
                <a16:creationId xmlns:a16="http://schemas.microsoft.com/office/drawing/2014/main" id="{D66EB7FB-69CD-4873-A553-324EF143A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9389" y="4413250"/>
            <a:ext cx="784225" cy="476250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(months)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1" name="Rectangle 26">
            <a:extLst>
              <a:ext uri="{FF2B5EF4-FFF2-40B4-BE49-F238E27FC236}">
                <a16:creationId xmlns:a16="http://schemas.microsoft.com/office/drawing/2014/main" id="{5C578AB8-0AAE-4D36-9AC8-ED7FB20996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76" y="5141913"/>
            <a:ext cx="923925" cy="431800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File PCT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application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2" name="Rectangle 27">
            <a:extLst>
              <a:ext uri="{FF2B5EF4-FFF2-40B4-BE49-F238E27FC236}">
                <a16:creationId xmlns:a16="http://schemas.microsoft.com/office/drawing/2014/main" id="{7F32CF5B-17E4-466F-9313-A2069011B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4063" y="4718050"/>
            <a:ext cx="387926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12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3" name="Rectangle 28">
            <a:extLst>
              <a:ext uri="{FF2B5EF4-FFF2-40B4-BE49-F238E27FC236}">
                <a16:creationId xmlns:a16="http://schemas.microsoft.com/office/drawing/2014/main" id="{ADD423AF-125F-40CB-8FAC-77ED6F19D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3873" y="4794250"/>
            <a:ext cx="189218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h-TH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4" name="Rectangle 29">
            <a:extLst>
              <a:ext uri="{FF2B5EF4-FFF2-40B4-BE49-F238E27FC236}">
                <a16:creationId xmlns:a16="http://schemas.microsoft.com/office/drawing/2014/main" id="{4A444673-5F9B-4C5E-ABA4-C88937CBF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72600" y="4718050"/>
            <a:ext cx="527050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30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47" name="Line 30"/>
          <p:cNvSpPr>
            <a:spLocks noChangeShapeType="1"/>
          </p:cNvSpPr>
          <p:nvPr/>
        </p:nvSpPr>
        <p:spPr bwMode="auto">
          <a:xfrm>
            <a:off x="3052763" y="5095875"/>
            <a:ext cx="6692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48" name="Line 31"/>
          <p:cNvSpPr>
            <a:spLocks noChangeShapeType="1"/>
          </p:cNvSpPr>
          <p:nvPr/>
        </p:nvSpPr>
        <p:spPr bwMode="auto">
          <a:xfrm flipV="1">
            <a:off x="4506913" y="4972051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7" name="Rectangle 32">
            <a:extLst>
              <a:ext uri="{FF2B5EF4-FFF2-40B4-BE49-F238E27FC236}">
                <a16:creationId xmlns:a16="http://schemas.microsoft.com/office/drawing/2014/main" id="{122ABC99-5300-4707-956E-F5BD36A40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8100" y="5145089"/>
            <a:ext cx="1341438" cy="60007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International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search report &amp; written opinion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8" name="Rectangle 33">
            <a:extLst>
              <a:ext uri="{FF2B5EF4-FFF2-40B4-BE49-F238E27FC236}">
                <a16:creationId xmlns:a16="http://schemas.microsoft.com/office/drawing/2014/main" id="{F2208742-326E-4745-82B8-2DB5EA62E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4176" y="4718050"/>
            <a:ext cx="633413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16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09" name="Rectangle 34">
            <a:extLst>
              <a:ext uri="{FF2B5EF4-FFF2-40B4-BE49-F238E27FC236}">
                <a16:creationId xmlns:a16="http://schemas.microsoft.com/office/drawing/2014/main" id="{4E92395F-48A6-4815-B057-B30650BC7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0975" y="4718050"/>
            <a:ext cx="387926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18</a:t>
            </a:r>
          </a:p>
        </p:txBody>
      </p:sp>
      <p:sp>
        <p:nvSpPr>
          <p:cNvPr id="97310" name="Text Box 35">
            <a:extLst>
              <a:ext uri="{FF2B5EF4-FFF2-40B4-BE49-F238E27FC236}">
                <a16:creationId xmlns:a16="http://schemas.microsoft.com/office/drawing/2014/main" id="{B7BB1ABF-3AC0-48F5-85F5-E697FBF97A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5014" y="4337051"/>
            <a:ext cx="1455737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International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publication</a:t>
            </a:r>
            <a:endParaRPr lang="en-US" sz="1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53" name="Line 36"/>
          <p:cNvSpPr>
            <a:spLocks noChangeShapeType="1"/>
          </p:cNvSpPr>
          <p:nvPr/>
        </p:nvSpPr>
        <p:spPr bwMode="auto">
          <a:xfrm flipV="1">
            <a:off x="5776913" y="4984750"/>
            <a:ext cx="0" cy="1095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12" name="Rectangle 37">
            <a:extLst>
              <a:ext uri="{FF2B5EF4-FFF2-40B4-BE49-F238E27FC236}">
                <a16:creationId xmlns:a16="http://schemas.microsoft.com/office/drawing/2014/main" id="{F1984756-92FF-4D04-91F7-CD2B783CAB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5425" y="4705350"/>
            <a:ext cx="1550988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(optional)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File</a:t>
            </a:r>
            <a:b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 demand for</a:t>
            </a:r>
            <a:b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</a:b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International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       preliminary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      examination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grpSp>
        <p:nvGrpSpPr>
          <p:cNvPr id="124955" name="Group 38"/>
          <p:cNvGrpSpPr>
            <a:grpSpLocks/>
          </p:cNvGrpSpPr>
          <p:nvPr/>
        </p:nvGrpSpPr>
        <p:grpSpPr bwMode="auto">
          <a:xfrm>
            <a:off x="9672639" y="4600576"/>
            <a:ext cx="600075" cy="989013"/>
            <a:chOff x="4047" y="342"/>
            <a:chExt cx="651" cy="1134"/>
          </a:xfrm>
        </p:grpSpPr>
        <p:sp>
          <p:nvSpPr>
            <p:cNvPr id="124977" name="Line 39"/>
            <p:cNvSpPr>
              <a:spLocks noChangeShapeType="1"/>
            </p:cNvSpPr>
            <p:nvPr/>
          </p:nvSpPr>
          <p:spPr bwMode="auto">
            <a:xfrm rot="-2700000">
              <a:off x="4047" y="705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78" name="Line 40"/>
            <p:cNvSpPr>
              <a:spLocks noChangeShapeType="1"/>
            </p:cNvSpPr>
            <p:nvPr/>
          </p:nvSpPr>
          <p:spPr bwMode="auto">
            <a:xfrm rot="900000">
              <a:off x="4122" y="98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79" name="Line 41"/>
            <p:cNvSpPr>
              <a:spLocks noChangeShapeType="1"/>
            </p:cNvSpPr>
            <p:nvPr/>
          </p:nvSpPr>
          <p:spPr bwMode="auto">
            <a:xfrm rot="2700000">
              <a:off x="4047" y="1113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0" name="Line 42"/>
            <p:cNvSpPr>
              <a:spLocks noChangeShapeType="1"/>
            </p:cNvSpPr>
            <p:nvPr/>
          </p:nvSpPr>
          <p:spPr bwMode="auto">
            <a:xfrm rot="4500000">
              <a:off x="3918" y="11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1" name="Line 43"/>
            <p:cNvSpPr>
              <a:spLocks noChangeShapeType="1"/>
            </p:cNvSpPr>
            <p:nvPr/>
          </p:nvSpPr>
          <p:spPr bwMode="auto">
            <a:xfrm rot="-900000">
              <a:off x="4122" y="834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  <p:sp>
          <p:nvSpPr>
            <p:cNvPr id="124982" name="Line 44"/>
            <p:cNvSpPr>
              <a:spLocks noChangeShapeType="1"/>
            </p:cNvSpPr>
            <p:nvPr/>
          </p:nvSpPr>
          <p:spPr bwMode="auto">
            <a:xfrm rot="-4500000">
              <a:off x="3919" y="629"/>
              <a:ext cx="576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prstClr val="black"/>
                </a:solidFill>
                <a:latin typeface="Arial" panose="020B0604020202020204" pitchFamily="34" charset="0"/>
                <a:cs typeface="Angsana New" panose="02020603050405020304" pitchFamily="18" charset="-34"/>
              </a:endParaRPr>
            </a:p>
          </p:txBody>
        </p:sp>
      </p:grpSp>
      <p:sp>
        <p:nvSpPr>
          <p:cNvPr id="97320" name="Rectangle 45">
            <a:extLst>
              <a:ext uri="{FF2B5EF4-FFF2-40B4-BE49-F238E27FC236}">
                <a16:creationId xmlns:a16="http://schemas.microsoft.com/office/drawing/2014/main" id="{F6FD6F8A-C6E6-43F0-94A6-5C86E6B4E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1" y="5159375"/>
            <a:ext cx="96837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File local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application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21" name="Rectangle 46">
            <a:extLst>
              <a:ext uri="{FF2B5EF4-FFF2-40B4-BE49-F238E27FC236}">
                <a16:creationId xmlns:a16="http://schemas.microsoft.com/office/drawing/2014/main" id="{056DFDBB-B9B2-4092-9FF7-4BC02DB194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1" y="3983039"/>
            <a:ext cx="722313" cy="600075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Enter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national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phase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58" name="Line 47"/>
          <p:cNvSpPr>
            <a:spLocks noChangeShapeType="1"/>
          </p:cNvSpPr>
          <p:nvPr/>
        </p:nvSpPr>
        <p:spPr bwMode="auto">
          <a:xfrm flipV="1">
            <a:off x="6505575" y="4972051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59" name="Line 48"/>
          <p:cNvSpPr>
            <a:spLocks noChangeShapeType="1"/>
          </p:cNvSpPr>
          <p:nvPr/>
        </p:nvSpPr>
        <p:spPr bwMode="auto">
          <a:xfrm flipV="1">
            <a:off x="3052763" y="4972051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24" name="Rectangle 49">
            <a:extLst>
              <a:ext uri="{FF2B5EF4-FFF2-40B4-BE49-F238E27FC236}">
                <a16:creationId xmlns:a16="http://schemas.microsoft.com/office/drawing/2014/main" id="{3429B31B-9543-4C3F-B83E-0DA4E7B84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838" y="4718050"/>
            <a:ext cx="563562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22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61" name="Line 50"/>
          <p:cNvSpPr>
            <a:spLocks noChangeShapeType="1"/>
          </p:cNvSpPr>
          <p:nvPr/>
        </p:nvSpPr>
        <p:spPr bwMode="auto">
          <a:xfrm flipV="1">
            <a:off x="7350125" y="4972051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26" name="Rectangle 51">
            <a:extLst>
              <a:ext uri="{FF2B5EF4-FFF2-40B4-BE49-F238E27FC236}">
                <a16:creationId xmlns:a16="http://schemas.microsoft.com/office/drawing/2014/main" id="{D0FA8E9B-8558-4BC5-99EE-E63BF2E66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9351" y="4718050"/>
            <a:ext cx="561975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28</a:t>
            </a:r>
            <a:endParaRPr lang="en-US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63" name="Line 52"/>
          <p:cNvSpPr>
            <a:spLocks noChangeShapeType="1"/>
          </p:cNvSpPr>
          <p:nvPr/>
        </p:nvSpPr>
        <p:spPr bwMode="auto">
          <a:xfrm flipV="1">
            <a:off x="9040813" y="4972051"/>
            <a:ext cx="0" cy="1111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28" name="Rectangle 53">
            <a:extLst>
              <a:ext uri="{FF2B5EF4-FFF2-40B4-BE49-F238E27FC236}">
                <a16:creationId xmlns:a16="http://schemas.microsoft.com/office/drawing/2014/main" id="{B85B5F9C-5CE0-41C1-B11F-FD2CEA79D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5814" y="5156201"/>
            <a:ext cx="1343025" cy="936625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(optional)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International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preliminary report on patentability</a:t>
            </a:r>
            <a:endParaRPr lang="en-US" sz="11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29" name="Text Box 54">
            <a:extLst>
              <a:ext uri="{FF2B5EF4-FFF2-40B4-BE49-F238E27FC236}">
                <a16:creationId xmlns:a16="http://schemas.microsoft.com/office/drawing/2014/main" id="{CE0E5EBA-4D7F-4296-A63D-C311F7AFC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4384675"/>
            <a:ext cx="9747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srgbClr val="99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PCT</a:t>
            </a:r>
          </a:p>
        </p:txBody>
      </p:sp>
      <p:sp>
        <p:nvSpPr>
          <p:cNvPr id="97330" name="Rectangle 55">
            <a:extLst>
              <a:ext uri="{FF2B5EF4-FFF2-40B4-BE49-F238E27FC236}">
                <a16:creationId xmlns:a16="http://schemas.microsoft.com/office/drawing/2014/main" id="{AD24EDE2-3EC4-4ED3-A9C5-22D2EDC89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14" y="4641850"/>
            <a:ext cx="263525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0</a:t>
            </a:r>
          </a:p>
        </p:txBody>
      </p:sp>
      <p:sp>
        <p:nvSpPr>
          <p:cNvPr id="124967" name="Line 51"/>
          <p:cNvSpPr>
            <a:spLocks noChangeShapeType="1"/>
          </p:cNvSpPr>
          <p:nvPr/>
        </p:nvSpPr>
        <p:spPr bwMode="auto">
          <a:xfrm>
            <a:off x="4511676" y="2852738"/>
            <a:ext cx="2016125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32" name="Rectangle 9">
            <a:extLst>
              <a:ext uri="{FF2B5EF4-FFF2-40B4-BE49-F238E27FC236}">
                <a16:creationId xmlns:a16="http://schemas.microsoft.com/office/drawing/2014/main" id="{35BBE7B1-43E9-4207-90B8-2D2B2ED383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7650" y="2492375"/>
            <a:ext cx="387926" cy="311624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18</a:t>
            </a:r>
          </a:p>
        </p:txBody>
      </p:sp>
      <p:sp>
        <p:nvSpPr>
          <p:cNvPr id="124969" name="Line 53"/>
          <p:cNvSpPr>
            <a:spLocks noChangeShapeType="1"/>
          </p:cNvSpPr>
          <p:nvPr/>
        </p:nvSpPr>
        <p:spPr bwMode="auto">
          <a:xfrm>
            <a:off x="6575425" y="2708275"/>
            <a:ext cx="0" cy="215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97334" name="Rectangle 11">
            <a:extLst>
              <a:ext uri="{FF2B5EF4-FFF2-40B4-BE49-F238E27FC236}">
                <a16:creationId xmlns:a16="http://schemas.microsoft.com/office/drawing/2014/main" id="{218CA21A-37B4-4FDB-B170-27521916F5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1989139"/>
            <a:ext cx="1231900" cy="600075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Deadline for file</a:t>
            </a:r>
          </a:p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applications</a:t>
            </a:r>
          </a:p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abroad</a:t>
            </a:r>
          </a:p>
        </p:txBody>
      </p:sp>
      <p:sp>
        <p:nvSpPr>
          <p:cNvPr id="97336" name="Rectangle 10">
            <a:extLst>
              <a:ext uri="{FF2B5EF4-FFF2-40B4-BE49-F238E27FC236}">
                <a16:creationId xmlns:a16="http://schemas.microsoft.com/office/drawing/2014/main" id="{2D151341-F113-44C9-9E02-7527F9F3B3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6375" y="3573463"/>
            <a:ext cx="712788" cy="431800"/>
          </a:xfrm>
          <a:prstGeom prst="rect">
            <a:avLst/>
          </a:prstGeom>
          <a:noFill/>
          <a:ln w="12700" cmpd="thickThin">
            <a:noFill/>
            <a:miter lim="800000"/>
            <a:headEnd/>
            <a:tailEnd/>
          </a:ln>
        </p:spPr>
        <p:txBody>
          <a:bodyPr wrap="none" lIns="93662" tIns="47625" rIns="93662" bIns="47625">
            <a:spAutoFit/>
          </a:bodyPr>
          <a:lstStyle/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Priority </a:t>
            </a:r>
          </a:p>
          <a:p>
            <a:pPr algn="ctr" defTabSz="777875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Date</a:t>
            </a:r>
          </a:p>
        </p:txBody>
      </p:sp>
      <p:cxnSp>
        <p:nvCxnSpPr>
          <p:cNvPr id="124972" name="AutoShape 58"/>
          <p:cNvCxnSpPr>
            <a:cxnSpLocks noChangeShapeType="1"/>
            <a:stCxn id="124988" idx="0"/>
            <a:endCxn id="97336" idx="3"/>
          </p:cNvCxnSpPr>
          <p:nvPr/>
        </p:nvCxnSpPr>
        <p:spPr bwMode="auto">
          <a:xfrm rot="10800000" flipV="1">
            <a:off x="3459163" y="2871789"/>
            <a:ext cx="1028700" cy="917575"/>
          </a:xfrm>
          <a:prstGeom prst="bentConnector3">
            <a:avLst>
              <a:gd name="adj1" fmla="val -1389"/>
            </a:avLst>
          </a:prstGeom>
          <a:noFill/>
          <a:ln w="9525">
            <a:solidFill>
              <a:srgbClr val="008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73" name="Line 59"/>
          <p:cNvSpPr>
            <a:spLocks noChangeShapeType="1"/>
          </p:cNvSpPr>
          <p:nvPr/>
        </p:nvSpPr>
        <p:spPr bwMode="auto">
          <a:xfrm flipV="1">
            <a:off x="3071813" y="3357563"/>
            <a:ext cx="0" cy="215900"/>
          </a:xfrm>
          <a:prstGeom prst="line">
            <a:avLst/>
          </a:prstGeom>
          <a:noFill/>
          <a:ln w="9525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cxnSp>
        <p:nvCxnSpPr>
          <p:cNvPr id="124974" name="AutoShape 60"/>
          <p:cNvCxnSpPr>
            <a:cxnSpLocks noChangeShapeType="1"/>
            <a:stCxn id="124969" idx="1"/>
            <a:endCxn id="97336" idx="2"/>
          </p:cNvCxnSpPr>
          <p:nvPr/>
        </p:nvCxnSpPr>
        <p:spPr bwMode="auto">
          <a:xfrm rot="5400000">
            <a:off x="4306094" y="1735932"/>
            <a:ext cx="1066800" cy="3471862"/>
          </a:xfrm>
          <a:prstGeom prst="bentConnector3">
            <a:avLst>
              <a:gd name="adj1" fmla="val 113093"/>
            </a:avLst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4975" name="Line 61"/>
          <p:cNvSpPr>
            <a:spLocks noChangeShapeType="1"/>
          </p:cNvSpPr>
          <p:nvPr/>
        </p:nvSpPr>
        <p:spPr bwMode="auto">
          <a:xfrm>
            <a:off x="6311901" y="3429000"/>
            <a:ext cx="5762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4976" name="Line 62"/>
          <p:cNvSpPr>
            <a:spLocks noChangeShapeType="1"/>
          </p:cNvSpPr>
          <p:nvPr/>
        </p:nvSpPr>
        <p:spPr bwMode="auto">
          <a:xfrm flipV="1">
            <a:off x="6311901" y="3429000"/>
            <a:ext cx="576263" cy="2873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53839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ระบบ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มีขั้นตอนดำเนินการ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2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</a:t>
            </a:r>
            <a:endParaRPr lang="en-US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69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1.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ขั้นตอนระหว่างประเทศ (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International Phase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เป็นขั้นตอนที่ผู้ขอต้องดำเนินการในเรื่องต่างๆที่ระบบกำหนดไว้ เช่น การยื่นคำขอระหว่างประเทศ การแก้ไขข้อมูล การยื่นขอให้ตรวจสอบระหว่างประเทศ เป็นต้น</a:t>
            </a:r>
          </a:p>
          <a:p>
            <a:pPr marL="0" indent="0">
              <a:buNone/>
            </a:pPr>
            <a:endParaRPr lang="th-TH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2.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ขั้นตอนในประเทศ (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National Phase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pPr marL="0" indent="0">
              <a:buNone/>
            </a:pP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	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เป็นขั้นตอนขอรับความคุ้มครองในประเทศต่างๆที่เลือกไว้</a:t>
            </a:r>
            <a:endParaRPr lang="en-US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26980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30454C01-764F-4514-9DB5-CAA330093CD1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68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47181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/>
          </p:cNvSpPr>
          <p:nvPr>
            <p:ph type="body" idx="4294967295"/>
          </p:nvPr>
        </p:nvSpPr>
        <p:spPr>
          <a:xfrm>
            <a:off x="1847851" y="260351"/>
            <a:ext cx="8208963" cy="714375"/>
          </a:xfrm>
        </p:spPr>
        <p:txBody>
          <a:bodyPr/>
          <a:lstStyle/>
          <a:p>
            <a:pPr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th-TH" altLang="en-US" sz="4400" b="1">
                <a:latin typeface="AngsanaUPC" panose="02020603050405020304" pitchFamily="18" charset="-34"/>
                <a:cs typeface="AngsanaUPC" panose="02020603050405020304" pitchFamily="18" charset="-34"/>
              </a:rPr>
              <a:t>คุณสมบัติผู้ยื่นขอผ่านระบบ</a:t>
            </a:r>
            <a:r>
              <a:rPr lang="en-US" altLang="en-US" sz="4400" b="1">
                <a:latin typeface="AngsanaUPC" panose="02020603050405020304" pitchFamily="18" charset="-34"/>
                <a:cs typeface="AngsanaUPC" panose="02020603050405020304" pitchFamily="18" charset="-34"/>
              </a:rPr>
              <a:t> PCT</a:t>
            </a:r>
            <a:r>
              <a:rPr lang="th-TH" altLang="en-US" sz="4400" b="1">
                <a:latin typeface="AngsanaUPC" panose="02020603050405020304" pitchFamily="18" charset="-34"/>
                <a:cs typeface="AngsanaUPC" panose="02020603050405020304" pitchFamily="18" charset="-34"/>
              </a:rPr>
              <a:t> ในประเทศไทย</a:t>
            </a:r>
          </a:p>
        </p:txBody>
      </p:sp>
      <p:sp>
        <p:nvSpPr>
          <p:cNvPr id="128003" name="Rectangle 3"/>
          <p:cNvSpPr txBox="1">
            <a:spLocks noChangeArrowheads="1"/>
          </p:cNvSpPr>
          <p:nvPr/>
        </p:nvSpPr>
        <p:spPr bwMode="auto">
          <a:xfrm>
            <a:off x="1955801" y="1125539"/>
            <a:ext cx="7027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มีสัญชาติไทย</a:t>
            </a:r>
          </a:p>
        </p:txBody>
      </p:sp>
      <p:sp>
        <p:nvSpPr>
          <p:cNvPr id="128004" name="Rectangle 3"/>
          <p:cNvSpPr txBox="1">
            <a:spLocks noChangeArrowheads="1"/>
          </p:cNvSpPr>
          <p:nvPr/>
        </p:nvSpPr>
        <p:spPr bwMode="auto">
          <a:xfrm>
            <a:off x="1955801" y="1625601"/>
            <a:ext cx="7027863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 มีภูมิลำเนาในไทย</a:t>
            </a:r>
          </a:p>
        </p:txBody>
      </p:sp>
      <p:sp>
        <p:nvSpPr>
          <p:cNvPr id="128005" name="Rectangle 3"/>
          <p:cNvSpPr txBox="1">
            <a:spLocks noChangeArrowheads="1"/>
          </p:cNvSpPr>
          <p:nvPr/>
        </p:nvSpPr>
        <p:spPr bwMode="auto">
          <a:xfrm>
            <a:off x="2312988" y="2197101"/>
            <a:ext cx="72771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ประกอบธุรกิจอย่างแท้จริงและจริงจังในไทย</a:t>
            </a:r>
          </a:p>
        </p:txBody>
      </p:sp>
      <p:sp>
        <p:nvSpPr>
          <p:cNvPr id="128006" name="Rectangle 3"/>
          <p:cNvSpPr txBox="1">
            <a:spLocks noChangeArrowheads="1"/>
          </p:cNvSpPr>
          <p:nvPr/>
        </p:nvSpPr>
        <p:spPr bwMode="auto">
          <a:xfrm>
            <a:off x="2312988" y="2697164"/>
            <a:ext cx="7027862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นิติบุคคลที่มีสำนักงานใหญ่ตั้งอยู่ในไทย</a:t>
            </a:r>
          </a:p>
        </p:txBody>
      </p:sp>
      <p:sp>
        <p:nvSpPr>
          <p:cNvPr id="128007" name="Rectangle 3"/>
          <p:cNvSpPr txBox="1">
            <a:spLocks noChangeArrowheads="1"/>
          </p:cNvSpPr>
          <p:nvPr/>
        </p:nvSpPr>
        <p:spPr bwMode="auto">
          <a:xfrm>
            <a:off x="1955800" y="3290889"/>
            <a:ext cx="87122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th-TH" altLang="en-US" sz="4000" b="1">
                <a:solidFill>
                  <a:prstClr val="black"/>
                </a:solidFill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- </a:t>
            </a: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กรณีที่มีสัญชาติอื่นที่เป็นภาคี ยื่นได้</a:t>
            </a:r>
            <a:r>
              <a:rPr lang="en-US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+</a:t>
            </a: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ค่าดำเนินการ</a:t>
            </a:r>
          </a:p>
        </p:txBody>
      </p:sp>
      <p:sp>
        <p:nvSpPr>
          <p:cNvPr id="128008" name="Rectangle 3"/>
          <p:cNvSpPr txBox="1">
            <a:spLocks noChangeArrowheads="1"/>
          </p:cNvSpPr>
          <p:nvPr/>
        </p:nvSpPr>
        <p:spPr bwMode="auto">
          <a:xfrm>
            <a:off x="2238376" y="3786189"/>
            <a:ext cx="752792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และจะส่งคำขอไปยัง </a:t>
            </a:r>
            <a:r>
              <a:rPr lang="en-US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IB</a:t>
            </a:r>
            <a:r>
              <a:rPr lang="th-TH" altLang="en-US" sz="40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ให้ดำเนินการต่อ</a:t>
            </a:r>
          </a:p>
        </p:txBody>
      </p:sp>
      <p:sp>
        <p:nvSpPr>
          <p:cNvPr id="128009" name="Rectangle 3"/>
          <p:cNvSpPr txBox="1">
            <a:spLocks noChangeArrowheads="1"/>
          </p:cNvSpPr>
          <p:nvPr/>
        </p:nvSpPr>
        <p:spPr bwMode="auto">
          <a:xfrm>
            <a:off x="1773239" y="4724401"/>
            <a:ext cx="86439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Aft>
                <a:spcPct val="0"/>
              </a:spcAft>
              <a:buNone/>
            </a:pPr>
            <a:r>
              <a:rPr lang="th-TH" altLang="en-US" sz="36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กรณีที่มีผู้ขอหลายคน </a:t>
            </a:r>
            <a:r>
              <a:rPr lang="th-TH" altLang="en-US" sz="360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อย่างน้อย </a:t>
            </a:r>
            <a:r>
              <a:rPr lang="en-US" altLang="en-US" sz="360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1</a:t>
            </a:r>
            <a:r>
              <a:rPr lang="th-TH" altLang="en-US" sz="3600">
                <a:solidFill>
                  <a:srgbClr val="FF330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คน</a:t>
            </a:r>
            <a:r>
              <a:rPr lang="th-TH" altLang="en-US" sz="3600">
                <a:solidFill>
                  <a:srgbClr val="005596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3600">
                <a:solidFill>
                  <a:prstClr val="black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ต้องมีคุณสมบัติข้างต้น</a:t>
            </a:r>
          </a:p>
        </p:txBody>
      </p:sp>
    </p:spTree>
    <p:extLst>
      <p:ext uri="{BB962C8B-B14F-4D97-AF65-F5344CB8AC3E}">
        <p14:creationId xmlns:p14="http://schemas.microsoft.com/office/powerpoint/2010/main" val="3049555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เกณฑ์ในการขอรับความคุ้มครองสิทธิบัตร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0757552"/>
              </p:ext>
            </p:extLst>
          </p:nvPr>
        </p:nvGraphicFramePr>
        <p:xfrm>
          <a:off x="838200" y="1825625"/>
          <a:ext cx="1009255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64186">
                  <a:extLst>
                    <a:ext uri="{9D8B030D-6E8A-4147-A177-3AD203B41FA5}">
                      <a16:colId xmlns:a16="http://schemas.microsoft.com/office/drawing/2014/main" val="252069753"/>
                    </a:ext>
                  </a:extLst>
                </a:gridCol>
                <a:gridCol w="3364186">
                  <a:extLst>
                    <a:ext uri="{9D8B030D-6E8A-4147-A177-3AD203B41FA5}">
                      <a16:colId xmlns:a16="http://schemas.microsoft.com/office/drawing/2014/main" val="1712018263"/>
                    </a:ext>
                  </a:extLst>
                </a:gridCol>
                <a:gridCol w="3364186">
                  <a:extLst>
                    <a:ext uri="{9D8B030D-6E8A-4147-A177-3AD203B41FA5}">
                      <a16:colId xmlns:a16="http://schemas.microsoft.com/office/drawing/2014/main" val="2637349535"/>
                    </a:ext>
                  </a:extLst>
                </a:gridCol>
              </a:tblGrid>
              <a:tr h="432511"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สิทธิบัตรการประดิษฐ์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สิทธิบัตรการออกแบบผลิตภัณฑ์ </a:t>
                      </a:r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h-TH" sz="2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อนุสิทธิบัตร </a:t>
                      </a:r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2172763"/>
                  </a:ext>
                </a:extLst>
              </a:tr>
              <a:tr h="432511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เป็นการประดิษฐ์ขึ้นใหม่</a:t>
                      </a:r>
                    </a:p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การออกแบบผลิตภัณฑ์ใหม่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เป็นการประดิษฐ์ขึ้นใหม่</a:t>
                      </a:r>
                    </a:p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9129794"/>
                  </a:ext>
                </a:extLst>
              </a:tr>
              <a:tr h="432511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เป็นการประดิษฐ์ที่มีขั้นการประดิษฐ์สูงขึ้น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เพื่ออุตสาหกรรมรวมทั้งหัตถกรรม</a:t>
                      </a:r>
                    </a:p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เป็นการประดิษฐ์ที่สามารถประยุกต์ในทางอุตสาหกรรม</a:t>
                      </a:r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8336639"/>
                  </a:ext>
                </a:extLst>
              </a:tr>
              <a:tr h="432511">
                <a:tc>
                  <a:txBody>
                    <a:bodyPr/>
                    <a:lstStyle/>
                    <a:p>
                      <a:r>
                        <a:rPr lang="th-TH" sz="2400" dirty="0" smtClean="0"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เป็นการประดิษฐ์ที่สามารถประยุกต์ในทางอุตสาหกรรม</a:t>
                      </a:r>
                    </a:p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2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658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525396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extLst>
              <a:ext uri="{FF2B5EF4-FFF2-40B4-BE49-F238E27FC236}">
                <a16:creationId xmlns:a16="http://schemas.microsoft.com/office/drawing/2014/main" id="{0BA3938C-481C-42BE-941D-ADC0A7B408D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2063750" y="260350"/>
            <a:ext cx="8229600" cy="1143000"/>
          </a:xfrm>
        </p:spPr>
        <p:txBody>
          <a:bodyPr/>
          <a:lstStyle/>
          <a:p>
            <a:r>
              <a:rPr lang="th-TH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คำขอรับสิทธิบัตรผ่านระบบ </a:t>
            </a:r>
            <a:r>
              <a:rPr lang="en-US" altLang="en-US" sz="6000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PCT</a:t>
            </a:r>
            <a:endParaRPr lang="th-TH" altLang="en-US" sz="6000">
              <a:effectLst>
                <a:outerShdw blurRad="38100" dist="38100" dir="2700000" algn="tl">
                  <a:srgbClr val="C0C0C0"/>
                </a:outerShdw>
              </a:effectLst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19811" name="Rectangle 3">
            <a:extLst>
              <a:ext uri="{FF2B5EF4-FFF2-40B4-BE49-F238E27FC236}">
                <a16:creationId xmlns:a16="http://schemas.microsoft.com/office/drawing/2014/main" id="{085422CA-FCB7-4255-B025-0561F3FCB08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92313" y="1412875"/>
            <a:ext cx="7561262" cy="4464050"/>
          </a:xfrm>
        </p:spPr>
        <p:txBody>
          <a:bodyPr/>
          <a:lstStyle/>
          <a:p>
            <a:r>
              <a:rPr lang="th-TH" altLang="en-US" sz="44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องค์ประกอบของคำขอฯ</a:t>
            </a:r>
          </a:p>
          <a:p>
            <a:pPr lvl="1"/>
            <a:r>
              <a:rPr lang="th-TH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คำร้อง ตามแบบ </a:t>
            </a: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PCT/RO/101</a:t>
            </a:r>
          </a:p>
          <a:p>
            <a:pPr lvl="1"/>
            <a:r>
              <a:rPr lang="th-TH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รายละเอียดการประดิษฐ์ </a:t>
            </a:r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lvl="1"/>
            <a:r>
              <a:rPr lang="th-TH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ข้อถือสิทธิ อย่างน้อย 1 ข้อ</a:t>
            </a:r>
          </a:p>
          <a:p>
            <a:pPr lvl="1"/>
            <a:r>
              <a:rPr lang="th-TH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บทสรุปการประดิษฐ์ </a:t>
            </a:r>
            <a:endParaRPr lang="en-US" altLang="en-US" sz="3600" b="1">
              <a:effectLst>
                <a:outerShdw blurRad="38100" dist="38100" dir="2700000" algn="tl">
                  <a:srgbClr val="C0C0C0"/>
                </a:outerShdw>
              </a:effectLst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lvl="1"/>
            <a:r>
              <a:rPr lang="th-TH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</a:rPr>
              <a:t>รูปเขียน (ถ้ามี)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51EEAA-7F15-4E23-AB05-A6784CAAA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9" y="5522913"/>
            <a:ext cx="83581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r>
              <a:rPr lang="th-TH" altLang="en-US" sz="4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ทั้งนี้ต้องเป็นไปตามแบบที่กำหนด</a:t>
            </a:r>
          </a:p>
        </p:txBody>
      </p:sp>
    </p:spTree>
    <p:extLst>
      <p:ext uri="{BB962C8B-B14F-4D97-AF65-F5344CB8AC3E}">
        <p14:creationId xmlns:p14="http://schemas.microsoft.com/office/powerpoint/2010/main" val="726322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098" name="Group 9"/>
          <p:cNvGrpSpPr>
            <a:grpSpLocks/>
          </p:cNvGrpSpPr>
          <p:nvPr/>
        </p:nvGrpSpPr>
        <p:grpSpPr bwMode="auto">
          <a:xfrm>
            <a:off x="3143251" y="26988"/>
            <a:ext cx="5616575" cy="6858000"/>
            <a:chOff x="703" y="0"/>
            <a:chExt cx="3266" cy="4019"/>
          </a:xfrm>
        </p:grpSpPr>
        <p:grpSp>
          <p:nvGrpSpPr>
            <p:cNvPr id="132099" name="Group 8"/>
            <p:cNvGrpSpPr>
              <a:grpSpLocks/>
            </p:cNvGrpSpPr>
            <p:nvPr/>
          </p:nvGrpSpPr>
          <p:grpSpPr bwMode="auto">
            <a:xfrm>
              <a:off x="703" y="0"/>
              <a:ext cx="3266" cy="2478"/>
              <a:chOff x="703" y="0"/>
              <a:chExt cx="3625" cy="2750"/>
            </a:xfrm>
          </p:grpSpPr>
          <p:pic>
            <p:nvPicPr>
              <p:cNvPr id="132101" name="Picture 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0"/>
                <a:ext cx="3625" cy="16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  <p:pic>
            <p:nvPicPr>
              <p:cNvPr id="132102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" y="1633"/>
                <a:ext cx="3587" cy="1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</p:pic>
        </p:grpSp>
        <p:pic>
          <p:nvPicPr>
            <p:cNvPr id="132100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8" y="2460"/>
              <a:ext cx="3212" cy="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9374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5">
            <a:extLst>
              <a:ext uri="{FF2B5EF4-FFF2-40B4-BE49-F238E27FC236}">
                <a16:creationId xmlns:a16="http://schemas.microsoft.com/office/drawing/2014/main" id="{0C635983-13B1-4AFA-9562-6F64122F3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0"/>
            <a:ext cx="5616575" cy="68580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3907" name="Rectangle 6">
            <a:extLst>
              <a:ext uri="{FF2B5EF4-FFF2-40B4-BE49-F238E27FC236}">
                <a16:creationId xmlns:a16="http://schemas.microsoft.com/office/drawing/2014/main" id="{1A4D1A97-2792-46FF-A96F-10466B6CDA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549275"/>
            <a:ext cx="4175125" cy="5759450"/>
          </a:xfrm>
          <a:prstGeom prst="rect">
            <a:avLst/>
          </a:prstGeom>
          <a:solidFill>
            <a:srgbClr val="EAEAEA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08" name="Rectangle 7">
            <a:extLst>
              <a:ext uri="{FF2B5EF4-FFF2-40B4-BE49-F238E27FC236}">
                <a16:creationId xmlns:a16="http://schemas.microsoft.com/office/drawing/2014/main" id="{D8C7DDDA-2B71-469E-947A-EFFD1C651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7213" y="908050"/>
            <a:ext cx="3384550" cy="50419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09" name="Text Box 9">
            <a:extLst>
              <a:ext uri="{FF2B5EF4-FFF2-40B4-BE49-F238E27FC236}">
                <a16:creationId xmlns:a16="http://schemas.microsoft.com/office/drawing/2014/main" id="{9D7DBC09-1512-4E29-8D3B-67CA5F265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75" y="620713"/>
            <a:ext cx="3024188" cy="304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TITLE OF INVENTION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10" name="Text Box 11">
            <a:extLst>
              <a:ext uri="{FF2B5EF4-FFF2-40B4-BE49-F238E27FC236}">
                <a16:creationId xmlns:a16="http://schemas.microsoft.com/office/drawing/2014/main" id="{5A6E6DED-FDCD-47EE-BE20-D97FC7CA3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892176"/>
            <a:ext cx="3384550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Technical Field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11" name="Text Box 12">
            <a:extLst>
              <a:ext uri="{FF2B5EF4-FFF2-40B4-BE49-F238E27FC236}">
                <a16:creationId xmlns:a16="http://schemas.microsoft.com/office/drawing/2014/main" id="{3BB052BA-FFA2-490E-836C-41E3B1526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2054226"/>
            <a:ext cx="338455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Background Art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12" name="Text Box 13">
            <a:extLst>
              <a:ext uri="{FF2B5EF4-FFF2-40B4-BE49-F238E27FC236}">
                <a16:creationId xmlns:a16="http://schemas.microsoft.com/office/drawing/2014/main" id="{E6FE7F93-6B2E-4423-B45F-58E8221CE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3349625"/>
            <a:ext cx="3384550" cy="1708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Brief Description of Drawing (If any)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Fig.1 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Fig.2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13" name="Text Box 14">
            <a:extLst>
              <a:ext uri="{FF2B5EF4-FFF2-40B4-BE49-F238E27FC236}">
                <a16:creationId xmlns:a16="http://schemas.microsoft.com/office/drawing/2014/main" id="{51B889AD-A1BA-4574-9A0A-378582256C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3" y="4791076"/>
            <a:ext cx="3384550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Disclosure of the Invention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4154" name="Line 15"/>
          <p:cNvSpPr>
            <a:spLocks noChangeShapeType="1"/>
          </p:cNvSpPr>
          <p:nvPr/>
        </p:nvSpPr>
        <p:spPr bwMode="auto">
          <a:xfrm>
            <a:off x="6600825" y="1"/>
            <a:ext cx="0" cy="549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55" name="Line 16"/>
          <p:cNvSpPr>
            <a:spLocks noChangeShapeType="1"/>
          </p:cNvSpPr>
          <p:nvPr/>
        </p:nvSpPr>
        <p:spPr bwMode="auto">
          <a:xfrm>
            <a:off x="7535863" y="0"/>
            <a:ext cx="0" cy="90805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56" name="Line 17"/>
          <p:cNvSpPr>
            <a:spLocks noChangeShapeType="1"/>
          </p:cNvSpPr>
          <p:nvPr/>
        </p:nvSpPr>
        <p:spPr bwMode="auto">
          <a:xfrm>
            <a:off x="6096000" y="6308726"/>
            <a:ext cx="0" cy="549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57" name="Line 18"/>
          <p:cNvSpPr>
            <a:spLocks noChangeShapeType="1"/>
          </p:cNvSpPr>
          <p:nvPr/>
        </p:nvSpPr>
        <p:spPr bwMode="auto">
          <a:xfrm>
            <a:off x="6600825" y="5934076"/>
            <a:ext cx="0" cy="9810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58" name="Line 19"/>
          <p:cNvSpPr>
            <a:spLocks noChangeShapeType="1"/>
          </p:cNvSpPr>
          <p:nvPr/>
        </p:nvSpPr>
        <p:spPr bwMode="auto">
          <a:xfrm>
            <a:off x="3287714" y="2565400"/>
            <a:ext cx="720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59" name="Line 20"/>
          <p:cNvSpPr>
            <a:spLocks noChangeShapeType="1"/>
          </p:cNvSpPr>
          <p:nvPr/>
        </p:nvSpPr>
        <p:spPr bwMode="auto">
          <a:xfrm>
            <a:off x="8183564" y="2492375"/>
            <a:ext cx="720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60" name="Line 21"/>
          <p:cNvSpPr>
            <a:spLocks noChangeShapeType="1"/>
          </p:cNvSpPr>
          <p:nvPr/>
        </p:nvSpPr>
        <p:spPr bwMode="auto">
          <a:xfrm>
            <a:off x="3287713" y="2997200"/>
            <a:ext cx="10795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4161" name="Line 22"/>
          <p:cNvSpPr>
            <a:spLocks noChangeShapeType="1"/>
          </p:cNvSpPr>
          <p:nvPr/>
        </p:nvSpPr>
        <p:spPr bwMode="auto">
          <a:xfrm>
            <a:off x="7751764" y="3213100"/>
            <a:ext cx="11525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3922" name="Text Box 23">
            <a:extLst>
              <a:ext uri="{FF2B5EF4-FFF2-40B4-BE49-F238E27FC236}">
                <a16:creationId xmlns:a16="http://schemas.microsoft.com/office/drawing/2014/main" id="{41BAFE5C-3C78-490D-8C8E-645634CA7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4576" y="68264"/>
            <a:ext cx="5048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3" name="Text Box 24">
            <a:extLst>
              <a:ext uri="{FF2B5EF4-FFF2-40B4-BE49-F238E27FC236}">
                <a16:creationId xmlns:a16="http://schemas.microsoft.com/office/drawing/2014/main" id="{0E5ABC69-F7DD-49C3-ABCE-3C2400316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333375"/>
            <a:ext cx="64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4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4" name="Text Box 25">
            <a:extLst>
              <a:ext uri="{FF2B5EF4-FFF2-40B4-BE49-F238E27FC236}">
                <a16:creationId xmlns:a16="http://schemas.microsoft.com/office/drawing/2014/main" id="{1F01D45F-6091-4DF7-9A9F-6E6FEDEFA7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6639" y="2997200"/>
            <a:ext cx="50323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4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5" name="Text Box 26">
            <a:extLst>
              <a:ext uri="{FF2B5EF4-FFF2-40B4-BE49-F238E27FC236}">
                <a16:creationId xmlns:a16="http://schemas.microsoft.com/office/drawing/2014/main" id="{27D5412E-7FCE-411E-818A-9C0BC228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55001" y="215582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6" name="Text Box 27">
            <a:extLst>
              <a:ext uri="{FF2B5EF4-FFF2-40B4-BE49-F238E27FC236}">
                <a16:creationId xmlns:a16="http://schemas.microsoft.com/office/drawing/2014/main" id="{FE332854-92FD-4CB8-B547-BBD745B70E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63944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7" name="Text Box 28">
            <a:extLst>
              <a:ext uri="{FF2B5EF4-FFF2-40B4-BE49-F238E27FC236}">
                <a16:creationId xmlns:a16="http://schemas.microsoft.com/office/drawing/2014/main" id="{A04D4741-57C4-4C5E-A277-E0F99659E0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6" y="321310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3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8" name="Text Box 29">
            <a:extLst>
              <a:ext uri="{FF2B5EF4-FFF2-40B4-BE49-F238E27FC236}">
                <a16:creationId xmlns:a16="http://schemas.microsoft.com/office/drawing/2014/main" id="{95E95B03-A845-4CC0-AB6D-75EAE1411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2228850"/>
            <a:ext cx="64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2.5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3929" name="Text Box 30">
            <a:extLst>
              <a:ext uri="{FF2B5EF4-FFF2-40B4-BE49-F238E27FC236}">
                <a16:creationId xmlns:a16="http://schemas.microsoft.com/office/drawing/2014/main" id="{697C7736-0D4B-4AEA-887D-B7CF8E4C3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6" y="63817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3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935436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5B32645A-4CC3-4B02-B88B-2BDB2E610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87714" y="0"/>
            <a:ext cx="5616575" cy="6858000"/>
          </a:xfrm>
          <a:prstGeom prst="rect">
            <a:avLst/>
          </a:prstGeom>
          <a:solidFill>
            <a:srgbClr val="DDDDDD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1003E075-5F8C-48B0-B813-B97B3D7D7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8439" y="549275"/>
            <a:ext cx="4175125" cy="575945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6" name="Line 10"/>
          <p:cNvSpPr>
            <a:spLocks noChangeShapeType="1"/>
          </p:cNvSpPr>
          <p:nvPr/>
        </p:nvSpPr>
        <p:spPr bwMode="auto">
          <a:xfrm>
            <a:off x="6600825" y="1"/>
            <a:ext cx="0" cy="549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7" name="Line 12"/>
          <p:cNvSpPr>
            <a:spLocks noChangeShapeType="1"/>
          </p:cNvSpPr>
          <p:nvPr/>
        </p:nvSpPr>
        <p:spPr bwMode="auto">
          <a:xfrm>
            <a:off x="6096000" y="6308726"/>
            <a:ext cx="0" cy="549275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8" name="Line 14"/>
          <p:cNvSpPr>
            <a:spLocks noChangeShapeType="1"/>
          </p:cNvSpPr>
          <p:nvPr/>
        </p:nvSpPr>
        <p:spPr bwMode="auto">
          <a:xfrm>
            <a:off x="3287714" y="2565400"/>
            <a:ext cx="720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6199" name="Line 15"/>
          <p:cNvSpPr>
            <a:spLocks noChangeShapeType="1"/>
          </p:cNvSpPr>
          <p:nvPr/>
        </p:nvSpPr>
        <p:spPr bwMode="auto">
          <a:xfrm>
            <a:off x="8183564" y="2492375"/>
            <a:ext cx="720725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prstClr val="black"/>
              </a:solidFill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5960" name="Text Box 18">
            <a:extLst>
              <a:ext uri="{FF2B5EF4-FFF2-40B4-BE49-F238E27FC236}">
                <a16:creationId xmlns:a16="http://schemas.microsoft.com/office/drawing/2014/main" id="{8D7785F6-434E-4D53-BD12-4E965667A4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8" y="139700"/>
            <a:ext cx="677862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2.5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5961" name="Text Box 21">
            <a:extLst>
              <a:ext uri="{FF2B5EF4-FFF2-40B4-BE49-F238E27FC236}">
                <a16:creationId xmlns:a16="http://schemas.microsoft.com/office/drawing/2014/main" id="{21722F94-BD69-4F22-A3FC-0B61D0A52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5150" y="2155825"/>
            <a:ext cx="64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1.5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5962" name="Text Box 22">
            <a:extLst>
              <a:ext uri="{FF2B5EF4-FFF2-40B4-BE49-F238E27FC236}">
                <a16:creationId xmlns:a16="http://schemas.microsoft.com/office/drawing/2014/main" id="{0E0338C8-6D65-44DB-AE71-7ABD950866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1176" y="63944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5963" name="Text Box 24">
            <a:extLst>
              <a:ext uri="{FF2B5EF4-FFF2-40B4-BE49-F238E27FC236}">
                <a16:creationId xmlns:a16="http://schemas.microsoft.com/office/drawing/2014/main" id="{75569C4F-339A-4EA6-BCE0-14F07B627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73438" y="2228850"/>
            <a:ext cx="647700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2.5 cm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5964" name="Text Box 26">
            <a:extLst>
              <a:ext uri="{FF2B5EF4-FFF2-40B4-BE49-F238E27FC236}">
                <a16:creationId xmlns:a16="http://schemas.microsoft.com/office/drawing/2014/main" id="{CEE945A4-BAE1-4D76-8D4E-D38E177A57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6921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1/3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25965" name="Text Box 27" descr="Light upward diagonal">
            <a:extLst>
              <a:ext uri="{FF2B5EF4-FFF2-40B4-BE49-F238E27FC236}">
                <a16:creationId xmlns:a16="http://schemas.microsoft.com/office/drawing/2014/main" id="{242CE667-8794-498A-86FC-D645DB28A4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2038" y="1773238"/>
            <a:ext cx="2519362" cy="3754874"/>
          </a:xfrm>
          <a:prstGeom prst="rect">
            <a:avLst/>
          </a:prstGeom>
          <a:pattFill prst="ltUpDiag">
            <a:fgClr>
              <a:schemeClr val="hlink"/>
            </a:fgClr>
            <a:bgClr>
              <a:schemeClr val="bg1"/>
            </a:bgClr>
          </a:patt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srgbClr val="C0C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DRAWING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Cordia New" pitchFamily="34" charset="-34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Cordia New" pitchFamily="34" charset="-34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Cordia New" pitchFamily="34" charset="-34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Cordia New" pitchFamily="34" charset="-34"/>
              </a:rPr>
              <a:t>FIG 1.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Cord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78064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>
            <a:extLst>
              <a:ext uri="{FF2B5EF4-FFF2-40B4-BE49-F238E27FC236}">
                <a16:creationId xmlns:a16="http://schemas.microsoft.com/office/drawing/2014/main" id="{A0B4FEC7-800D-426E-A15A-1C0194234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15888"/>
            <a:ext cx="223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รายละเอียดการประดิษฐ์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4658128D-55A8-4837-A9F8-3BBE43BDBA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981076"/>
            <a:ext cx="4465637" cy="5616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4" name="Text Box 4">
            <a:extLst>
              <a:ext uri="{FF2B5EF4-FFF2-40B4-BE49-F238E27FC236}">
                <a16:creationId xmlns:a16="http://schemas.microsoft.com/office/drawing/2014/main" id="{19593C3E-5907-4B56-992A-E30A97781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450850"/>
            <a:ext cx="223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(SPECIFICATION)</a:t>
            </a:r>
            <a:endParaRPr lang="th-TH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5" name="Text Box 5">
            <a:extLst>
              <a:ext uri="{FF2B5EF4-FFF2-40B4-BE49-F238E27FC236}">
                <a16:creationId xmlns:a16="http://schemas.microsoft.com/office/drawing/2014/main" id="{D0CA7835-C760-4FB0-81C7-05F1E0EA6E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1323975"/>
            <a:ext cx="3024187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TITLE OF INVENTION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6" name="Text Box 6">
            <a:extLst>
              <a:ext uri="{FF2B5EF4-FFF2-40B4-BE49-F238E27FC236}">
                <a16:creationId xmlns:a16="http://schemas.microsoft.com/office/drawing/2014/main" id="{AA69E11E-F593-490E-BE79-B32B24EB38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981076"/>
            <a:ext cx="504825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1/6</a:t>
            </a:r>
            <a:endParaRPr lang="th-TH" sz="20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7" name="Text Box 8">
            <a:extLst>
              <a:ext uri="{FF2B5EF4-FFF2-40B4-BE49-F238E27FC236}">
                <a16:creationId xmlns:a16="http://schemas.microsoft.com/office/drawing/2014/main" id="{9513D62C-4A63-4DEA-A069-A464DDE8D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1611314"/>
            <a:ext cx="4003675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Technical Field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8" name="Text Box 9">
            <a:extLst>
              <a:ext uri="{FF2B5EF4-FFF2-40B4-BE49-F238E27FC236}">
                <a16:creationId xmlns:a16="http://schemas.microsoft.com/office/drawing/2014/main" id="{D5B0E2ED-8DF7-44C2-B04B-59D8D4B11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9889" y="2781301"/>
            <a:ext cx="4003675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Background Art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09" name="Text Box 10">
            <a:extLst>
              <a:ext uri="{FF2B5EF4-FFF2-40B4-BE49-F238E27FC236}">
                <a16:creationId xmlns:a16="http://schemas.microsoft.com/office/drawing/2014/main" id="{88D13B54-B31A-4B5F-8EC7-481F782F6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4068763"/>
            <a:ext cx="4003675" cy="17081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Brief Description of Drawing (If any)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Fig.1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0" name="Text Box 11">
            <a:extLst>
              <a:ext uri="{FF2B5EF4-FFF2-40B4-BE49-F238E27FC236}">
                <a16:creationId xmlns:a16="http://schemas.microsoft.com/office/drawing/2014/main" id="{7CFB8A50-0865-4775-B87A-15689537E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5300664"/>
            <a:ext cx="4003675" cy="116955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Disclosure of the Invention</a:t>
            </a: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1" name="Text Box 25">
            <a:extLst>
              <a:ext uri="{FF2B5EF4-FFF2-40B4-BE49-F238E27FC236}">
                <a16:creationId xmlns:a16="http://schemas.microsoft.com/office/drawing/2014/main" id="{61AE0DD2-2BDF-4B7C-8921-28232FE69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4862513"/>
            <a:ext cx="4003675" cy="73866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</a:t>
            </a:r>
            <a:r>
              <a:rPr lang="en-US" sz="28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Fig.2</a:t>
            </a: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2" name="Text Box 26">
            <a:extLst>
              <a:ext uri="{FF2B5EF4-FFF2-40B4-BE49-F238E27FC236}">
                <a16:creationId xmlns:a16="http://schemas.microsoft.com/office/drawing/2014/main" id="{232BAADE-4BA9-4AE0-85DE-09B343841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22288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5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3" name="Text Box 27">
            <a:extLst>
              <a:ext uri="{FF2B5EF4-FFF2-40B4-BE49-F238E27FC236}">
                <a16:creationId xmlns:a16="http://schemas.microsoft.com/office/drawing/2014/main" id="{7F090AA3-4A20-4C6E-B851-4BF6431F19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9" y="342900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10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4" name="Text Box 28">
            <a:extLst>
              <a:ext uri="{FF2B5EF4-FFF2-40B4-BE49-F238E27FC236}">
                <a16:creationId xmlns:a16="http://schemas.microsoft.com/office/drawing/2014/main" id="{16221814-B1DE-4BE9-A784-2BC282ACC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67677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15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28015" name="Text Box 29">
            <a:extLst>
              <a:ext uri="{FF2B5EF4-FFF2-40B4-BE49-F238E27FC236}">
                <a16:creationId xmlns:a16="http://schemas.microsoft.com/office/drawing/2014/main" id="{1680B5DE-29D7-4FAE-9FD2-BDB1875A8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591502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20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75786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>
            <a:extLst>
              <a:ext uri="{FF2B5EF4-FFF2-40B4-BE49-F238E27FC236}">
                <a16:creationId xmlns:a16="http://schemas.microsoft.com/office/drawing/2014/main" id="{F12173AE-7464-46B7-AA49-19E7A4BBD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15888"/>
            <a:ext cx="223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th-TH" alt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anose="02020603050405020304" pitchFamily="18" charset="-34"/>
              </a:rPr>
              <a:t>ข้อถือสิทธิ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57408F40-E67B-4F97-A8EF-DAF951EEB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981076"/>
            <a:ext cx="4465637" cy="5616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0052" name="Text Box 4">
            <a:extLst>
              <a:ext uri="{FF2B5EF4-FFF2-40B4-BE49-F238E27FC236}">
                <a16:creationId xmlns:a16="http://schemas.microsoft.com/office/drawing/2014/main" id="{734BA02A-89B7-4E40-9184-831155D54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450850"/>
            <a:ext cx="2232025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(CLAIMS)</a:t>
            </a:r>
            <a:endParaRPr lang="th-TH" sz="2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3" name="Text Box 5">
            <a:extLst>
              <a:ext uri="{FF2B5EF4-FFF2-40B4-BE49-F238E27FC236}">
                <a16:creationId xmlns:a16="http://schemas.microsoft.com/office/drawing/2014/main" id="{B3BA9C9C-8F5A-462A-B1B9-CAAD8017B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1323976"/>
            <a:ext cx="7921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Claims</a:t>
            </a:r>
            <a:endParaRPr lang="th-TH" sz="20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4" name="Text Box 6">
            <a:extLst>
              <a:ext uri="{FF2B5EF4-FFF2-40B4-BE49-F238E27FC236}">
                <a16:creationId xmlns:a16="http://schemas.microsoft.com/office/drawing/2014/main" id="{86840582-0AC1-491D-88C7-855DF72A0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98107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ngsana New" panose="02020603050405020304" pitchFamily="18" charset="-34"/>
              </a:rPr>
              <a:t>5/6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ngsana New" panose="02020603050405020304" pitchFamily="18" charset="-34"/>
            </a:endParaRPr>
          </a:p>
        </p:txBody>
      </p:sp>
      <p:sp>
        <p:nvSpPr>
          <p:cNvPr id="130055" name="Text Box 7">
            <a:extLst>
              <a:ext uri="{FF2B5EF4-FFF2-40B4-BE49-F238E27FC236}">
                <a16:creationId xmlns:a16="http://schemas.microsoft.com/office/drawing/2014/main" id="{D376E9FB-AF2E-4829-B9A0-747F81046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1611313"/>
            <a:ext cx="4003675" cy="6309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1. 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6" name="Text Box 12">
            <a:extLst>
              <a:ext uri="{FF2B5EF4-FFF2-40B4-BE49-F238E27FC236}">
                <a16:creationId xmlns:a16="http://schemas.microsoft.com/office/drawing/2014/main" id="{D1857A87-0AB7-4E6D-BFB0-81EF3AC19C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2349500"/>
            <a:ext cx="4003675" cy="6309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2. 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7" name="Text Box 13">
            <a:extLst>
              <a:ext uri="{FF2B5EF4-FFF2-40B4-BE49-F238E27FC236}">
                <a16:creationId xmlns:a16="http://schemas.microsoft.com/office/drawing/2014/main" id="{DDBF534D-0071-48DA-B1BC-067373EB6B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4" y="3092450"/>
            <a:ext cx="4003675" cy="63094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       3. 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xxxxxxxxxxxxxxxxxxxxxxxxxxxxxxxxxxxxxxxxxxxxxxxxxxxxxxxxxxxxxxxxx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8" name="Text Box 14">
            <a:extLst>
              <a:ext uri="{FF2B5EF4-FFF2-40B4-BE49-F238E27FC236}">
                <a16:creationId xmlns:a16="http://schemas.microsoft.com/office/drawing/2014/main" id="{17009A1D-6542-4EB4-A06F-1AACFEA5E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193040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5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59" name="Text Box 15">
            <a:extLst>
              <a:ext uri="{FF2B5EF4-FFF2-40B4-BE49-F238E27FC236}">
                <a16:creationId xmlns:a16="http://schemas.microsoft.com/office/drawing/2014/main" id="{89B4FECF-6857-47CA-A30B-9E2D0F9D1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9" y="3130550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10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60" name="Text Box 16">
            <a:extLst>
              <a:ext uri="{FF2B5EF4-FFF2-40B4-BE49-F238E27FC236}">
                <a16:creationId xmlns:a16="http://schemas.microsoft.com/office/drawing/2014/main" id="{4847B8F5-9B96-4540-B1E9-F9581A100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437832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15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  <p:sp>
        <p:nvSpPr>
          <p:cNvPr id="130061" name="Text Box 17">
            <a:extLst>
              <a:ext uri="{FF2B5EF4-FFF2-40B4-BE49-F238E27FC236}">
                <a16:creationId xmlns:a16="http://schemas.microsoft.com/office/drawing/2014/main" id="{59CA575C-75C5-4DF8-B392-AC3CBE598E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8101" y="561657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  <a:cs typeface="Angsana New" panose="02020603050405020304" pitchFamily="18" charset="-34"/>
              </a:rPr>
              <a:t>20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19006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 Box 2">
            <a:extLst>
              <a:ext uri="{FF2B5EF4-FFF2-40B4-BE49-F238E27FC236}">
                <a16:creationId xmlns:a16="http://schemas.microsoft.com/office/drawing/2014/main" id="{C502710B-2CF9-4F76-8918-A6D445327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115889"/>
            <a:ext cx="2808287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บทสรุปการประดิษฐ์</a:t>
            </a: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82ED5C81-2B10-45FF-A1F4-C08439E95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981076"/>
            <a:ext cx="4465637" cy="561657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th-TH" sz="28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2100" name="Text Box 4">
            <a:extLst>
              <a:ext uri="{FF2B5EF4-FFF2-40B4-BE49-F238E27FC236}">
                <a16:creationId xmlns:a16="http://schemas.microsoft.com/office/drawing/2014/main" id="{AC2FE3F0-5E62-47B5-A64E-547243764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7939" y="450850"/>
            <a:ext cx="2232025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(ABSTRACT)</a:t>
            </a:r>
            <a:endParaRPr lang="th-TH" sz="280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2101" name="Text Box 6">
            <a:extLst>
              <a:ext uri="{FF2B5EF4-FFF2-40B4-BE49-F238E27FC236}">
                <a16:creationId xmlns:a16="http://schemas.microsoft.com/office/drawing/2014/main" id="{20F15F60-C7A8-4A7D-A5B1-8C9A38EC05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1539" y="98107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6/6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2102" name="Text Box 7">
            <a:extLst>
              <a:ext uri="{FF2B5EF4-FFF2-40B4-BE49-F238E27FC236}">
                <a16:creationId xmlns:a16="http://schemas.microsoft.com/office/drawing/2014/main" id="{F38EEBCC-543E-4B26-84C0-DD180A6FB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5439" y="1611314"/>
            <a:ext cx="4003675" cy="213904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Abstract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th-TH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       </a:t>
            </a: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xxxxxxxxxxxxxxxxxxxxxxxxxxxxxxxxxxxxxxxxxxxxxxxxxxxxxxxxxxxxx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xxxxxxxxxxxxxxxxxxxxxxxxxxxxxxxxxxxxxxxxxxxxxxxxxxxxxxxxxxxxxxxx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xxxxxxxxxxxxxxxxxxxxxxxxxxxxxxxxxxxxxxxxxxxxxxxxxxxxxxxxxxxxxxxx</a:t>
            </a:r>
            <a:endParaRPr lang="th-TH" sz="14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  <p:sp>
        <p:nvSpPr>
          <p:cNvPr id="132103" name="Text Box 12">
            <a:extLst>
              <a:ext uri="{FF2B5EF4-FFF2-40B4-BE49-F238E27FC236}">
                <a16:creationId xmlns:a16="http://schemas.microsoft.com/office/drawing/2014/main" id="{F4E4B86D-AA09-4EB1-9AD1-44970979C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976" y="2276475"/>
            <a:ext cx="504825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Browallia New" pitchFamily="34" charset="-34"/>
              </a:rPr>
              <a:t>5</a:t>
            </a:r>
            <a:endParaRPr lang="th-TH" sz="1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Browallia New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10008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AutoShape 7">
            <a:extLst>
              <a:ext uri="{FF2B5EF4-FFF2-40B4-BE49-F238E27FC236}">
                <a16:creationId xmlns:a16="http://schemas.microsoft.com/office/drawing/2014/main" id="{7A2BDDC3-ADFB-4652-BA92-827D80C16A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6776" y="217489"/>
            <a:ext cx="5529263" cy="7715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4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ภาษาในการเตรียมคำขอที่จะยื่น</a:t>
            </a:r>
          </a:p>
        </p:txBody>
      </p:sp>
      <p:sp>
        <p:nvSpPr>
          <p:cNvPr id="9" name="AutoShape 7">
            <a:extLst>
              <a:ext uri="{FF2B5EF4-FFF2-40B4-BE49-F238E27FC236}">
                <a16:creationId xmlns:a16="http://schemas.microsoft.com/office/drawing/2014/main" id="{9D303B15-6694-421A-B644-D6E254CF9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6101" y="1268414"/>
            <a:ext cx="3082925" cy="649287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 marL="533400" indent="-533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ngsanaUPC" panose="02020603050405020304" pitchFamily="18" charset="-34"/>
              <a:buChar char="•"/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ไทย หรือ อังกฤษ</a:t>
            </a:r>
          </a:p>
        </p:txBody>
      </p:sp>
      <p:sp>
        <p:nvSpPr>
          <p:cNvPr id="10" name="AutoShape 7">
            <a:extLst>
              <a:ext uri="{FF2B5EF4-FFF2-40B4-BE49-F238E27FC236}">
                <a16:creationId xmlns:a16="http://schemas.microsoft.com/office/drawing/2014/main" id="{30D3E1F1-D453-4CCE-98B3-75D610CA44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2232025"/>
            <a:ext cx="8893175" cy="1201738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533400" indent="-533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ngsanaUPC" panose="02020603050405020304" pitchFamily="18" charset="-34"/>
              <a:buChar char="•"/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กรณีที่ยื่นเป็นภาษาไทย ต้องส่งคำแปลเป็นภาษาอังกฤษ ภายใน 1 เดือน  </a:t>
            </a:r>
          </a:p>
        </p:txBody>
      </p:sp>
      <p:sp>
        <p:nvSpPr>
          <p:cNvPr id="2" name="AutoShape 7">
            <a:extLst>
              <a:ext uri="{FF2B5EF4-FFF2-40B4-BE49-F238E27FC236}">
                <a16:creationId xmlns:a16="http://schemas.microsoft.com/office/drawing/2014/main" id="{49411789-FBF1-4224-B9BB-07D6F5258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3455989"/>
            <a:ext cx="8429625" cy="1201737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533400" indent="-533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ngsanaUPC" panose="02020603050405020304" pitchFamily="18" charset="-34"/>
              <a:buChar char="•"/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กรณีที่ส่งคำแปลไม่ทันภายใน 1 เดือน มีสิทธิ์ยื่นได้อีก 1 เดือนแต่ต้องเสียค่าธรรมเนียมการยื่นล่าช้า </a:t>
            </a:r>
          </a:p>
        </p:txBody>
      </p:sp>
      <p:sp>
        <p:nvSpPr>
          <p:cNvPr id="4" name="AutoShape 7">
            <a:extLst>
              <a:ext uri="{FF2B5EF4-FFF2-40B4-BE49-F238E27FC236}">
                <a16:creationId xmlns:a16="http://schemas.microsoft.com/office/drawing/2014/main" id="{DC7C69DC-7952-49F0-AB33-A5F1F7115B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4648200"/>
            <a:ext cx="8429625" cy="649288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 marL="533400" indent="-5334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ngsanaUPC" panose="02020603050405020304" pitchFamily="18" charset="-34"/>
              <a:buChar char="•"/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กรณีที่ส่งคำแปลไม่ทันภายใน 2 เดือน ถือว่าถอนคำขอ   </a:t>
            </a:r>
          </a:p>
        </p:txBody>
      </p:sp>
    </p:spTree>
    <p:extLst>
      <p:ext uri="{BB962C8B-B14F-4D97-AF65-F5344CB8AC3E}">
        <p14:creationId xmlns:p14="http://schemas.microsoft.com/office/powerpoint/2010/main" val="37793264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utoUpdateAnimBg="0"/>
      <p:bldP spid="9" grpId="0" autoUpdateAnimBg="0"/>
      <p:bldP spid="10" grpId="0" autoUpdateAnimBg="0"/>
      <p:bldP spid="2" grpId="0" autoUpdateAnimBg="0"/>
      <p:bldP spid="4" grpId="0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AutoShape 7">
            <a:extLst>
              <a:ext uri="{FF2B5EF4-FFF2-40B4-BE49-F238E27FC236}">
                <a16:creationId xmlns:a16="http://schemas.microsoft.com/office/drawing/2014/main" id="{E956BA4A-9D44-4DF1-8444-EF70E7E4C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0914" y="188914"/>
            <a:ext cx="2668587" cy="771525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44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จำนวนเอกสาร</a:t>
            </a:r>
          </a:p>
        </p:txBody>
      </p:sp>
      <p:sp>
        <p:nvSpPr>
          <p:cNvPr id="8" name="AutoShape 7">
            <a:extLst>
              <a:ext uri="{FF2B5EF4-FFF2-40B4-BE49-F238E27FC236}">
                <a16:creationId xmlns:a16="http://schemas.microsoft.com/office/drawing/2014/main" id="{D5B98272-61E5-4A7F-9282-9317AD3722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6339" y="1211264"/>
            <a:ext cx="2466975" cy="649287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จะต้องยื่น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ชุด</a:t>
            </a:r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39EF771C-8113-4E2A-A7AC-9C0E4BA2A6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2205039"/>
            <a:ext cx="7715250" cy="649287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ชุดที่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1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ฉบับสำนักงาน (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Home Copy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) เก็บไว้ที่กรม    </a:t>
            </a: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id="{FED8BE60-F175-4871-A9A3-54C0C70C2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3502025"/>
            <a:ext cx="7993063" cy="649288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ชุดที่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2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ฉบับสำนักระหว่างประเทศ (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Original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Copy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) ส่ง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IB</a:t>
            </a:r>
            <a:endParaRPr lang="th-TH" altLang="en-US" sz="3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13" name="AutoShape 7">
            <a:extLst>
              <a:ext uri="{FF2B5EF4-FFF2-40B4-BE49-F238E27FC236}">
                <a16:creationId xmlns:a16="http://schemas.microsoft.com/office/drawing/2014/main" id="{F736796D-2DBB-4358-B9A9-98BE1F5921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8" y="4654550"/>
            <a:ext cx="7453312" cy="649288"/>
          </a:xfrm>
          <a:prstGeom prst="roundRect">
            <a:avLst>
              <a:gd name="adj" fmla="val 245"/>
            </a:avLst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1pPr>
            <a:lvl2pPr marL="742950" indent="-28575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2pPr>
            <a:lvl3pPr marL="11430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3pPr>
            <a:lvl4pPr marL="16002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4pPr>
            <a:lvl5pPr marL="2057400" indent="-2286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ชุดที่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3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 ฉบับองค์กรตรวจค้น (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Search Copy</a:t>
            </a:r>
            <a:r>
              <a:rPr lang="th-TH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) ส่ง </a:t>
            </a:r>
            <a:r>
              <a:rPr lang="en-US" altLang="en-US" sz="3600" b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rdia New" panose="020B0304020202020204" pitchFamily="34" charset="-34"/>
                <a:ea typeface="Cordia New" panose="020B0304020202020204" pitchFamily="34" charset="-34"/>
                <a:cs typeface="Cordia New" panose="020B0304020202020204" pitchFamily="34" charset="-34"/>
              </a:rPr>
              <a:t>ISA</a:t>
            </a:r>
            <a:endParaRPr lang="th-TH" altLang="en-US" sz="3600" b="1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86003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3" grpId="0" autoUpdateAnimBg="0"/>
      <p:bldP spid="8" grpId="0" autoUpdateAnimBg="0"/>
      <p:bldP spid="11" grpId="0" autoUpdateAnimBg="0"/>
      <p:bldP spid="12" grpId="0" autoUpdateAnimBg="0"/>
      <p:bldP spid="13" grpId="0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mtClean="0">
                <a:ea typeface="Angsana New" panose="02020603050405020304" pitchFamily="18" charset="-34"/>
              </a:rPr>
              <a:t>ค่าธรรมเนียม</a:t>
            </a:r>
          </a:p>
        </p:txBody>
      </p:sp>
      <p:sp>
        <p:nvSpPr>
          <p:cNvPr id="14848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th-TH" altLang="en-US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การยื่นคำขอผ่านระบบ </a:t>
            </a:r>
            <a:r>
              <a:rPr lang="en-US" altLang="en-US" b="1" smtClean="0"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/>
            </a:r>
            <a:b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  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การยื่นคำขอ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สามารถนำเอกสารคำขอไปยื่นต่อกรมทรัพย์สินทางปัญญา พร้อมทั้งชำระค่าธรรมเนียมตามที่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กำหนด ดังนี้</a:t>
            </a:r>
            <a:b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   1. ค่าธรรมเนียมคำขอ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PCT(1,330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สวิสฟรังก์ กรณีที่เป็นบุคคลสัญชาติไทย ลดค่าธรรมเนียมเหลือเพียง 10%)</a:t>
            </a:r>
            <a:b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   2.ค่าธรรมเนียมการตรวจค้น(ตามที่สำนักงานสิทธิบัตรในประเทศที่ผู้ขอประสงค์จะขอให้มีการตรวจค้นกำหนดอยู่ระหว่าง 280–2,380 เหรียญสหรัฐ)</a:t>
            </a:r>
            <a:b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</a:b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   3. ค่าใช้จ่ายในการดำเนินการประมาณ 3,000 บาท</a:t>
            </a:r>
          </a:p>
        </p:txBody>
      </p:sp>
      <p:sp>
        <p:nvSpPr>
          <p:cNvPr id="14848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E322582-ED18-4C2C-85FF-12713E4512D2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79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96409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74762" y="986980"/>
            <a:ext cx="851293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825">
            <a:off x="1649852" y="240714"/>
            <a:ext cx="768798" cy="76879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59556" y="1460567"/>
            <a:ext cx="8566484" cy="1385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ต้องใหม่ทั่วโลก ไม่ใช่แค่ในประเทศไทย คือ ไม่มีใช้แพร่หลาย ไม่มีการเปิดเผยสาระสาคัญ และไม่มีการจดสิทธิบัตรก่อนหน้านี้</a:t>
            </a:r>
          </a:p>
          <a:p>
            <a:pPr marL="82550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AutoNum type="arabicPeriod"/>
              <a:tabLst/>
              <a:defRPr/>
            </a:pPr>
            <a:endParaRPr kumimoji="0" lang="th-TH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501" y="240393"/>
            <a:ext cx="3480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ความใหม่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(Novelty)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1028" name="Picture 4" descr="Image result for youtub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61" y="2912261"/>
            <a:ext cx="2814231" cy="1198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acebook log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3"/>
          <a:stretch/>
        </p:blipFill>
        <p:spPr bwMode="auto">
          <a:xfrm>
            <a:off x="3879670" y="2884923"/>
            <a:ext cx="1858591" cy="16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patent 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994" y="2846232"/>
            <a:ext cx="1516138" cy="138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ขายของ vecto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620" y="2846231"/>
            <a:ext cx="1936462" cy="1936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2322491" y="5525037"/>
            <a:ext cx="75781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1228" y="5017828"/>
            <a:ext cx="0" cy="746975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410353" y="5832192"/>
            <a:ext cx="3166251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วันที่ยื่นคำขอไปยังกรมทรัพย์สินทางปัญญา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12922" y="4728657"/>
            <a:ext cx="3124573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ห้ามเปิดเผยต่อสาธารณะชน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ห้ามขาย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ห้ามตีพิมพ์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398824" y="4810031"/>
            <a:ext cx="3640526" cy="338554"/>
          </a:xfrm>
          <a:prstGeom prst="rect">
            <a:avLst/>
          </a:prstGeom>
          <a:solidFill>
            <a:schemeClr val="accent6">
              <a:alpha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เปิดเผยฯ ได้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ตีพิมพ์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/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นำสินค้าออกวางขายได้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278012" y="5383369"/>
            <a:ext cx="414802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1974762" y="5289903"/>
            <a:ext cx="416803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178603" y="2125014"/>
            <a:ext cx="274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Symbol" panose="05050102010706020507" pitchFamily="18" charset="2"/>
              </a:rPr>
              <a:t></a:t>
            </a:r>
            <a:endParaRPr kumimoji="0" lang="th-TH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46352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altLang="en-US" smtClean="0">
                <a:ea typeface="Angsana New" panose="02020603050405020304" pitchFamily="18" charset="-34"/>
              </a:rPr>
              <a:t>ค่าธรรมเนียมการตรวจค้น</a:t>
            </a:r>
            <a:endParaRPr lang="en-US" altLang="en-US" smtClean="0"/>
          </a:p>
        </p:txBody>
      </p:sp>
      <p:pic>
        <p:nvPicPr>
          <p:cNvPr id="149507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1773238"/>
            <a:ext cx="8229600" cy="4025900"/>
          </a:xfrm>
        </p:spPr>
      </p:pic>
      <p:sp>
        <p:nvSpPr>
          <p:cNvPr id="149508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A3401058-A568-475D-A639-68E89844E3F3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80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84935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150531" name="Content Placeholder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7426" y="274638"/>
            <a:ext cx="7953375" cy="6430962"/>
          </a:xfrm>
        </p:spPr>
      </p:pic>
      <p:sp>
        <p:nvSpPr>
          <p:cNvPr id="150532" name="Slide Number Placeholder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fld id="{F85336F7-2405-4904-9BE3-B59CF7857919}" type="slidenum">
              <a:rPr lang="en-US" altLang="en-US" sz="1200">
                <a:solidFill>
                  <a:srgbClr val="898989"/>
                </a:solidFill>
                <a:latin typeface="Arial" panose="020B0604020202020204" pitchFamily="34" charset="0"/>
                <a:ea typeface="Angsana New" panose="02020603050405020304" pitchFamily="18" charset="-34"/>
                <a:cs typeface="Angsana New" panose="02020603050405020304" pitchFamily="18" charset="-34"/>
              </a:rPr>
              <a:pPr fontAlgn="base">
                <a:spcBef>
                  <a:spcPct val="0"/>
                </a:spcBef>
                <a:spcAft>
                  <a:spcPct val="0"/>
                </a:spcAft>
                <a:buNone/>
              </a:pPr>
              <a:t>81</a:t>
            </a:fld>
            <a:endParaRPr lang="en-US" altLang="en-US" sz="1200">
              <a:solidFill>
                <a:srgbClr val="898989"/>
              </a:solidFill>
              <a:latin typeface="Arial" panose="020B0604020202020204" pitchFamily="34" charset="0"/>
              <a:ea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3466758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/>
          </p:cNvSpPr>
          <p:nvPr>
            <p:ph type="title" idx="4294967295"/>
          </p:nvPr>
        </p:nvSpPr>
        <p:spPr>
          <a:xfrm>
            <a:off x="2135188" y="44450"/>
            <a:ext cx="7859712" cy="922338"/>
          </a:xfrm>
        </p:spPr>
        <p:txBody>
          <a:bodyPr/>
          <a:lstStyle/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ข้อดีของการยื่นคำขอผ่านระบบ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z="2800"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endParaRPr lang="th-TH" altLang="en-US" sz="28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1555" name="Rectangle 3"/>
          <p:cNvSpPr>
            <a:spLocks noGrp="1"/>
          </p:cNvSpPr>
          <p:nvPr>
            <p:ph type="body" idx="4294967295"/>
          </p:nvPr>
        </p:nvSpPr>
        <p:spPr>
          <a:xfrm>
            <a:off x="1631951" y="836614"/>
            <a:ext cx="8856663" cy="5113337"/>
          </a:xfrm>
        </p:spPr>
        <p:txBody>
          <a:bodyPr/>
          <a:lstStyle/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สามารถยื่นขอรับการคุ้มครองได้หลายประเทศด้วยการยื่นคำขอครั้งเดียว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  (ยิ่งมีความหมายมากในกรณีที่ใกล้หมดสิทธิยื่นภายใต้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Paris convention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)</a:t>
            </a:r>
            <a:endParaRPr lang="en-US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ได้ข้อมูลสำรวจคุณสมบัติของคำขอจาก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ISR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ทำให้สามารถตัดสินใจยื่นคำขอในต่างประเทศที่สนใจได้ดีขึ้นและประหยัดค่าใช้จ่าย</a:t>
            </a:r>
          </a:p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มีระยะเวลาในการตัดสินใจและศึกษาความเป็นไปได้ และการแสวงหาโอกาสทางธุรกิจเพิ่มขึ้นจาก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12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เดือนเป็น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30</a:t>
            </a:r>
            <a:r>
              <a:rPr lang="th-TH" altLang="en-US" sz="2000">
                <a:latin typeface="AngsanaUPC" panose="02020603050405020304" pitchFamily="18" charset="-34"/>
                <a:cs typeface="AngsanaUPC" panose="02020603050405020304" pitchFamily="18" charset="-34"/>
              </a:rPr>
              <a:t>  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เดือน</a:t>
            </a:r>
          </a:p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การยื่นคำขอสามารถใช้ภาษาไทยได้ (แต่ต้องแปลภายในระยะเวลาที่กำหนด)</a:t>
            </a:r>
          </a:p>
          <a:p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คุณภาพของ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IP Portfolio</a:t>
            </a:r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 ที่สูงกว่า (ระดับโลก)</a:t>
            </a:r>
          </a:p>
          <a:p>
            <a:pPr lvl="1"/>
            <a:r>
              <a:rPr lang="th-TH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อำนาจการเจรจาต่อรอง</a:t>
            </a:r>
          </a:p>
        </p:txBody>
      </p:sp>
    </p:spTree>
    <p:extLst>
      <p:ext uri="{BB962C8B-B14F-4D97-AF65-F5344CB8AC3E}">
        <p14:creationId xmlns:p14="http://schemas.microsoft.com/office/powerpoint/2010/main" val="16849672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/>
          </p:cNvSpPr>
          <p:nvPr>
            <p:ph type="title" idx="4294967295"/>
          </p:nvPr>
        </p:nvSpPr>
        <p:spPr>
          <a:xfrm>
            <a:off x="2252663" y="188914"/>
            <a:ext cx="7859712" cy="922337"/>
          </a:xfrm>
        </p:spPr>
        <p:txBody>
          <a:bodyPr/>
          <a:lstStyle/>
          <a:p>
            <a:r>
              <a:rPr lang="th-TH" altLang="en-US" sz="5400">
                <a:latin typeface="AngsanaUPC" panose="02020603050405020304" pitchFamily="18" charset="-34"/>
                <a:cs typeface="AngsanaUPC" panose="02020603050405020304" pitchFamily="18" charset="-34"/>
              </a:rPr>
              <a:t>ข้อเสียของการยื่นคำขอผ่านระบบ</a:t>
            </a:r>
            <a:r>
              <a:rPr lang="en-US" altLang="en-US" sz="54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z="3600"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endParaRPr lang="th-TH" altLang="en-US" sz="360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  <p:sp>
        <p:nvSpPr>
          <p:cNvPr id="152579" name="Rectangle 3"/>
          <p:cNvSpPr>
            <a:spLocks noGrp="1"/>
          </p:cNvSpPr>
          <p:nvPr>
            <p:ph type="body" idx="4294967295"/>
          </p:nvPr>
        </p:nvSpPr>
        <p:spPr>
          <a:xfrm>
            <a:off x="2268539" y="1282701"/>
            <a:ext cx="8220075" cy="3971925"/>
          </a:xfrm>
        </p:spPr>
        <p:txBody>
          <a:bodyPr/>
          <a:lstStyle/>
          <a:p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ใช้ระยะเวลานานขึ้นกว่าที่จะได้สิทธิ</a:t>
            </a:r>
          </a:p>
          <a:p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มีค่าใช้จ่ายมากกว่าการยื่นคำขอในประเทศใดประเทศหนึ่งเพียงประเทศเดียว </a:t>
            </a:r>
          </a:p>
          <a:p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ค่าใช้จ่ายที่สูงขึ้น (ขึ้นอยู่กับจำนวนประเทศที่ยื่นคำขอ) </a:t>
            </a:r>
          </a:p>
          <a:p>
            <a:pPr>
              <a:buFont typeface="Arial" panose="020B0604020202020204" pitchFamily="34" charset="0"/>
              <a:buNone/>
            </a:pP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   เช่น บ.โตโยต้า จะกำหนดว่ายื่นคำขอผ่านระบบ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PCT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หากยื่นมากกว่า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6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th-TH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ประเทศขึ้นไป และใกล้หมดเวลา</a:t>
            </a:r>
            <a:r>
              <a:rPr lang="en-US" altLang="en-US" sz="4000"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  <a:r>
              <a:rPr lang="en-US" altLang="en-US" smtClean="0">
                <a:latin typeface="AngsanaUPC" panose="02020603050405020304" pitchFamily="18" charset="-34"/>
                <a:cs typeface="AngsanaUPC" panose="02020603050405020304" pitchFamily="18" charset="-34"/>
              </a:rPr>
              <a:t>Priority date</a:t>
            </a:r>
            <a:endParaRPr lang="th-TH" altLang="en-US" smtClean="0">
              <a:latin typeface="AngsanaUPC" panose="02020603050405020304" pitchFamily="18" charset="-34"/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5215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1974762" y="986980"/>
            <a:ext cx="851293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0825">
            <a:off x="1649852" y="240714"/>
            <a:ext cx="768798" cy="76879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59556" y="1482205"/>
            <a:ext cx="8566484" cy="187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หากเปิดเผยในงานจัดแสดงของรัฐด้วยผู้ประดิษฐ์เอง ยังถือว่ามีความใหม่อยู่ แต่ต้องรีบนำมายื่นขอรับความคุ้มครองภายใน 12 เดือนนับจากวันที่จัดแสดง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“Claim priority date”</a:t>
            </a:r>
            <a:endParaRPr kumimoji="0" lang="th-TH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825500" marR="0" lvl="0" indent="-74295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AutoNum type="arabicPeriod"/>
              <a:tabLst/>
              <a:defRPr/>
            </a:pPr>
            <a:endParaRPr kumimoji="0" lang="th-TH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4501" y="240393"/>
            <a:ext cx="34804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ความใหม่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(Novelty)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FCB99F-460E-4752-B6CA-74E458117551}" type="slidenum">
              <a:rPr kumimoji="0" lang="en-US" altLang="th-TH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th-TH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061072" y="3731940"/>
            <a:ext cx="8340313" cy="2807594"/>
          </a:xfrm>
          <a:prstGeom prst="rect">
            <a:avLst/>
          </a:prstGeom>
          <a:solidFill>
            <a:srgbClr val="DEA900">
              <a:alpha val="38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2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ต้องมีเอกสารประกอบการยื่น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Claim priority date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ดังนี้ </a:t>
            </a:r>
          </a:p>
          <a:p>
            <a:pPr marL="82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หนังสือรับรองจากผู้จัดงานที่นำผลงานไปออกแสดง</a:t>
            </a:r>
          </a:p>
          <a:p>
            <a:pPr marL="82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ต้องนำมายื่นคำขอฯ ภายใน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12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เดือน นับจากวันที่ออกงาน</a:t>
            </a:r>
          </a:p>
          <a:p>
            <a:pPr marL="82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ต้องเป็นงานแสดงที่รัฐบาลเป็นผู้จัด</a:t>
            </a:r>
          </a:p>
          <a:p>
            <a:pPr marL="8255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2D700"/>
              </a:buClr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kumimoji="0" lang="th-TH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งานแสดงนั้นต้องจัดในประเทศไทยเท่านั้น  </a:t>
            </a:r>
          </a:p>
        </p:txBody>
      </p:sp>
    </p:spTree>
    <p:extLst>
      <p:ext uri="{BB962C8B-B14F-4D97-AF65-F5344CB8AC3E}">
        <p14:creationId xmlns:p14="http://schemas.microsoft.com/office/powerpoint/2010/main" val="1238227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6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powerpoint-templates-03">
  <a:themeElements>
    <a:clrScheme name="ไหลเวียน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รถไฟใต้ดิน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06917"/>
        </a:accent1>
        <a:accent2>
          <a:srgbClr val="FCBD31"/>
        </a:accent2>
        <a:accent3>
          <a:srgbClr val="FFFFFF"/>
        </a:accent3>
        <a:accent4>
          <a:srgbClr val="000000"/>
        </a:accent4>
        <a:accent5>
          <a:srgbClr val="EDB9AB"/>
        </a:accent5>
        <a:accent6>
          <a:srgbClr val="E4AB2B"/>
        </a:accent6>
        <a:hlink>
          <a:srgbClr val="9CBD21"/>
        </a:hlink>
        <a:folHlink>
          <a:srgbClr val="82689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B24242"/>
        </a:accent1>
        <a:accent2>
          <a:srgbClr val="91597E"/>
        </a:accent2>
        <a:accent3>
          <a:srgbClr val="FFFFFF"/>
        </a:accent3>
        <a:accent4>
          <a:srgbClr val="000000"/>
        </a:accent4>
        <a:accent5>
          <a:srgbClr val="D5B0B0"/>
        </a:accent5>
        <a:accent6>
          <a:srgbClr val="835072"/>
        </a:accent6>
        <a:hlink>
          <a:srgbClr val="77A43A"/>
        </a:hlink>
        <a:folHlink>
          <a:srgbClr val="F3900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66B13D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8D5AF"/>
        </a:accent5>
        <a:accent6>
          <a:srgbClr val="008A8A"/>
        </a:accent6>
        <a:hlink>
          <a:srgbClr val="04884E"/>
        </a:hlink>
        <a:folHlink>
          <a:srgbClr val="FF9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11364</Words>
  <Application>Microsoft Office PowerPoint</Application>
  <PresentationFormat>แบบจอกว้าง</PresentationFormat>
  <Paragraphs>710</Paragraphs>
  <Slides>83</Slides>
  <Notes>19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14</vt:i4>
      </vt:variant>
      <vt:variant>
        <vt:lpstr>ธีม</vt:lpstr>
      </vt:variant>
      <vt:variant>
        <vt:i4>14</vt:i4>
      </vt:variant>
      <vt:variant>
        <vt:lpstr>ชื่อเรื่องสไลด์</vt:lpstr>
      </vt:variant>
      <vt:variant>
        <vt:i4>83</vt:i4>
      </vt:variant>
    </vt:vector>
  </HeadingPairs>
  <TitlesOfParts>
    <vt:vector size="111" baseType="lpstr">
      <vt:lpstr>Angsana New</vt:lpstr>
      <vt:lpstr>AngsanaUPC</vt:lpstr>
      <vt:lpstr>Arial</vt:lpstr>
      <vt:lpstr>Arial Black</vt:lpstr>
      <vt:lpstr>Browallia New</vt:lpstr>
      <vt:lpstr>Calibri</vt:lpstr>
      <vt:lpstr>Calibri Light</vt:lpstr>
      <vt:lpstr>Cordia New</vt:lpstr>
      <vt:lpstr>Symbol</vt:lpstr>
      <vt:lpstr>Tahoma</vt:lpstr>
      <vt:lpstr>TH SarabunPSK</vt:lpstr>
      <vt:lpstr>Times New Roman</vt:lpstr>
      <vt:lpstr>Verdana</vt:lpstr>
      <vt:lpstr>Wingdings</vt:lpstr>
      <vt:lpstr>Office Theme</vt:lpstr>
      <vt:lpstr>ชุดรูปแบบของ Office</vt:lpstr>
      <vt:lpstr>powerpoint-templates-03</vt:lpstr>
      <vt:lpstr>1_Office Theme</vt:lpstr>
      <vt:lpstr>1_powerpoint-templates-03</vt:lpstr>
      <vt:lpstr>2_powerpoint-templates-03</vt:lpstr>
      <vt:lpstr>3_powerpoint-templates-03</vt:lpstr>
      <vt:lpstr>4_powerpoint-templates-03</vt:lpstr>
      <vt:lpstr>5_powerpoint-templates-03</vt:lpstr>
      <vt:lpstr>2_Office Theme</vt:lpstr>
      <vt:lpstr>3_Office Theme</vt:lpstr>
      <vt:lpstr>6_powerpoint-templates-03</vt:lpstr>
      <vt:lpstr>4_Office Theme</vt:lpstr>
      <vt:lpstr>1_ชุดรูปแบบของ Office</vt:lpstr>
      <vt:lpstr>กฎหมายทรัพย์สินทางปัญญาเบื้องต้น</vt:lpstr>
      <vt:lpstr>ประเด็นที่ควรรู้</vt:lpstr>
      <vt:lpstr>กฎหมายทรัพย์สินทางปัญญาในประเทศไทย</vt:lpstr>
      <vt:lpstr> ระบบการคุ้มครองและประเภทของทรัพย์สินทางปัญญา</vt:lpstr>
      <vt:lpstr>พระราชบัญญัติ สิทธิบัตร พ.ศ. 2522 (ฉบับที่ 3) พ.ศ.2542</vt:lpstr>
      <vt:lpstr>งานนำเสนอ PowerPoint</vt:lpstr>
      <vt:lpstr>เกณฑ์ในการขอรับความคุ้มครองสิทธิบัตร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ผู้มีสิทธิขอรับความคุ้มครอง</vt:lpstr>
      <vt:lpstr>สิทธิของผู้ทรงสิทธิบัตร</vt:lpstr>
      <vt:lpstr>การละเมิดสิทธิในสิทธิบัตร</vt:lpstr>
      <vt:lpstr>การยกเว้นการละเมิด</vt:lpstr>
      <vt:lpstr>พระราชบัญญัติลิขสิทธิ์ พ.ศ. 2537</vt:lpstr>
      <vt:lpstr>งานนำเสนอ PowerPoint</vt:lpstr>
      <vt:lpstr>งานนำเสนอ PowerPoint</vt:lpstr>
      <vt:lpstr>งานแพร่เสียงแพร่ภาพ </vt:lpstr>
      <vt:lpstr>งานแพร่เสียงแพร่ภาพ </vt:lpstr>
      <vt:lpstr>เกณฑ์การขอรับความคุ้มครอง /อายุการคุ้มครอง / ขอบเขตการคุ้มครอง </vt:lpstr>
      <vt:lpstr>อายุการคุ้มครองลิขสิทธิ์</vt:lpstr>
      <vt:lpstr>ผู้มีสิทธิขอรับความคุ้มครอง</vt:lpstr>
      <vt:lpstr>สิทธิและหน้าที่ของเจ้าของสิทธิ</vt:lpstr>
      <vt:lpstr>งานนำเสนอ PowerPoint</vt:lpstr>
      <vt:lpstr>การละเมิดสิทธิ/บทกำหนดโทษ</vt:lpstr>
      <vt:lpstr>ข้อยกเว้นการละเมิดลิขสิทธิ์</vt:lpstr>
      <vt:lpstr>ข้อยกเว้นการละเมิดลิขสิทธิ์(ต่อ)</vt:lpstr>
      <vt:lpstr>พระราชบัญญัติ เครื่องหมายการค้า พ.ศ 2534 (ฉบับที่ 3) พ.ศ.2559</vt:lpstr>
      <vt:lpstr>งานนำเสนอ PowerPoint</vt:lpstr>
      <vt:lpstr>เกณฑ์การขอรับความคุ้มครอง /อายุการคุ้มครอง / ขอบเขตการคุ้มครอง </vt:lpstr>
      <vt:lpstr>ผู้มีสิทธิขอรับความคุ้มครอง</vt:lpstr>
      <vt:lpstr>สิทธิของเจ้าของสิทธิ </vt:lpstr>
      <vt:lpstr>การละเมิดสิทธิ/บทกำหนดโทษ </vt:lpstr>
      <vt:lpstr>ประมวลกฎหมายอาญา</vt:lpstr>
      <vt:lpstr>พระราชบัญญัติ ความลับทางการค้า พ.ศ. 2545 (ฉบับที่ 2) พ.ศ. 2558</vt:lpstr>
      <vt:lpstr>งานอื่นใดในแผนกวรรณคดี วิทยาศาสตร์ หรือ ศิลปะ</vt:lpstr>
      <vt:lpstr>เกณฑ์การขอรับความคุ้มครอง /อายุการคุ้มครอง / ขอบเขตการคุ้มครอง </vt:lpstr>
      <vt:lpstr>สิทธิและหน้าที่ของเจ้าของสิทธิ </vt:lpstr>
      <vt:lpstr>การละเมิดสิทธิ/บทกำหนดโทษ </vt:lpstr>
      <vt:lpstr>ข้อยกเว้นการละเมิด</vt:lpstr>
      <vt:lpstr>บทกำหนดโทษ</vt:lpstr>
      <vt:lpstr>พระราชบัญญัติ สิ่งบ่งชี้ทางภูมิศาสตร์ พ.ศ. 2546</vt:lpstr>
      <vt:lpstr>เกณฑ์การขอรับความคุ้มครอง /อายุการคุ้มครอง / ขอบเขตการคุ้มครอง </vt:lpstr>
      <vt:lpstr>ผู้มีสิทธิขอรับความคุ้มครอง </vt:lpstr>
      <vt:lpstr>ผู้มีสิทธิใช้สิ่งบ่งชี้ทางภูมิศาสตร์ที่ได้รับการขึ้นทะเบียน </vt:lpstr>
      <vt:lpstr>การละเมิดสิทธิ/บทกำหนดโทษ </vt:lpstr>
      <vt:lpstr>พระราชบัญญัติ คุ้มครองแบบผังภูมิวงจรรวม พ.ศ. 2543</vt:lpstr>
      <vt:lpstr>เกณฑ์การขอรับความคุ้มครอง /อายุการคุ้มครอง / ขอบเขตการคุ้มครอง </vt:lpstr>
      <vt:lpstr>ผู้มีสิทธิขอรับความคุ้มครอง </vt:lpstr>
      <vt:lpstr>สิทธิและหน้าที่ของเจ้าของสิทธิ </vt:lpstr>
      <vt:lpstr>การละเมิดสิทธิ/บทกำหนดโทษ </vt:lpstr>
      <vt:lpstr>การยกเว้นการละเมิด</vt:lpstr>
      <vt:lpstr>พระราชบัญญัติ คุ้มครองพันธุ์พืช พ.ศ. 2542</vt:lpstr>
      <vt:lpstr>งานนำเสนอ PowerPoint</vt:lpstr>
      <vt:lpstr>เกณฑ์การขอรับความคุ้มครอง /อายุการคุ้มครอง / ขอบเขตการคุ้มครอง </vt:lpstr>
      <vt:lpstr>ผู้มีสิทธิขอรับความคุ้มครอง</vt:lpstr>
      <vt:lpstr>สิทธิและหน้าที่ของเจ้าของสิทธิ </vt:lpstr>
      <vt:lpstr>การละเมิดสิทธิ/บทกำหนดโทษ </vt:lpstr>
      <vt:lpstr>งานนำเสนอ PowerPoint</vt:lpstr>
      <vt:lpstr>การยื่นคำขอรับสิทธิบัตรผ่านระบบ PCT ( Patent Cooperation Treaty)</vt:lpstr>
      <vt:lpstr>ที่มา:www.ipthailand.go.th</vt:lpstr>
      <vt:lpstr>สรุป</vt:lpstr>
      <vt:lpstr>ประเทศภาคี PCT (152 ประเทศ)</vt:lpstr>
      <vt:lpstr>ระบบ PCT ประกอบด้วยขั้นตอนการดำเนินการ 2 ขั้นตอน คือ</vt:lpstr>
      <vt:lpstr>การขอรับสิทธิบัตรต่างประเทศตามระบบปัจจุบัน  (Paris Convention) กับระบบ PCT</vt:lpstr>
      <vt:lpstr>ระบบ PCT มีขั้นตอนดำเนินการ 2ขั้นตอน</vt:lpstr>
      <vt:lpstr>งานนำเสนอ PowerPoint</vt:lpstr>
      <vt:lpstr>คำขอรับสิทธิบัตรผ่านระบบ PCT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ค่าธรรมเนียม</vt:lpstr>
      <vt:lpstr>ค่าธรรมเนียมการตรวจค้น</vt:lpstr>
      <vt:lpstr>งานนำเสนอ PowerPoint</vt:lpstr>
      <vt:lpstr>ข้อดีของการยื่นคำขอผ่านระบบ PCT</vt:lpstr>
      <vt:lpstr>ข้อเสียของการยื่นคำขอผ่านระบบ PCT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ทรัพย์สินทางปัญญา</dc:title>
  <dc:creator>user</dc:creator>
  <cp:lastModifiedBy>Kanokwan</cp:lastModifiedBy>
  <cp:revision>82</cp:revision>
  <dcterms:created xsi:type="dcterms:W3CDTF">2020-05-11T08:09:41Z</dcterms:created>
  <dcterms:modified xsi:type="dcterms:W3CDTF">2022-08-03T01:02:46Z</dcterms:modified>
</cp:coreProperties>
</file>